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78" r:id="rId3"/>
    <p:sldId id="269" r:id="rId4"/>
    <p:sldId id="268" r:id="rId5"/>
    <p:sldId id="258" r:id="rId6"/>
    <p:sldId id="259" r:id="rId7"/>
    <p:sldId id="270" r:id="rId8"/>
    <p:sldId id="261" r:id="rId9"/>
    <p:sldId id="272" r:id="rId10"/>
    <p:sldId id="273" r:id="rId11"/>
    <p:sldId id="274" r:id="rId12"/>
    <p:sldId id="275" r:id="rId13"/>
    <p:sldId id="281" r:id="rId14"/>
    <p:sldId id="279" r:id="rId15"/>
    <p:sldId id="277"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387"/>
    <a:srgbClr val="FFF3C5"/>
    <a:srgbClr val="C11A20"/>
    <a:srgbClr val="7F5C45"/>
    <a:srgbClr val="E4F3D1"/>
    <a:srgbClr val="F4F2F0"/>
    <a:srgbClr val="DFF2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97" autoAdjust="0"/>
  </p:normalViewPr>
  <p:slideViewPr>
    <p:cSldViewPr snapToGrid="0">
      <p:cViewPr varScale="1">
        <p:scale>
          <a:sx n="52" d="100"/>
          <a:sy n="52" d="100"/>
        </p:scale>
        <p:origin x="1596" y="78"/>
      </p:cViewPr>
      <p:guideLst/>
    </p:cSldViewPr>
  </p:slideViewPr>
  <p:notesTextViewPr>
    <p:cViewPr>
      <p:scale>
        <a:sx n="1" d="1"/>
        <a:sy n="1" d="1"/>
      </p:scale>
      <p:origin x="0" y="0"/>
    </p:cViewPr>
  </p:notesText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9DDB44C-8E43-7FAD-AD08-0B5A80BB2E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1C561EB-3D9F-55EC-E91F-0AD3D0A4FF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F17CE5-52DE-49BA-AA23-F8A869FE2BFC}" type="datetimeFigureOut">
              <a:rPr kumimoji="1" lang="ja-JP" altLang="en-US" smtClean="0"/>
              <a:t>2025/6/10</a:t>
            </a:fld>
            <a:endParaRPr kumimoji="1" lang="ja-JP" altLang="en-US"/>
          </a:p>
        </p:txBody>
      </p:sp>
      <p:sp>
        <p:nvSpPr>
          <p:cNvPr id="4" name="フッター プレースホルダー 3">
            <a:extLst>
              <a:ext uri="{FF2B5EF4-FFF2-40B4-BE49-F238E27FC236}">
                <a16:creationId xmlns:a16="http://schemas.microsoft.com/office/drawing/2014/main" id="{40C04D48-5EDB-ED9A-6C50-49D6556230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607D5C1-D575-C486-426B-625C96DD5B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79A50F-5F72-4861-89B9-AEE8BD4D8628}" type="slidenum">
              <a:rPr kumimoji="1" lang="ja-JP" altLang="en-US" smtClean="0"/>
              <a:t>‹#›</a:t>
            </a:fld>
            <a:endParaRPr kumimoji="1" lang="ja-JP" altLang="en-US"/>
          </a:p>
        </p:txBody>
      </p:sp>
    </p:spTree>
    <p:extLst>
      <p:ext uri="{BB962C8B-B14F-4D97-AF65-F5344CB8AC3E}">
        <p14:creationId xmlns:p14="http://schemas.microsoft.com/office/powerpoint/2010/main" val="26813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959D8-3377-4576-BA21-FE70AF456668}" type="datetimeFigureOut">
              <a:rPr kumimoji="1" lang="ja-JP" altLang="en-US" smtClean="0"/>
              <a:t>2025/6/10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F28DE-08BB-4023-B4EF-AA8177F4B9CA}" type="slidenum">
              <a:rPr kumimoji="1" lang="ja-JP" altLang="en-US" smtClean="0"/>
              <a:t>‹#›</a:t>
            </a:fld>
            <a:endParaRPr kumimoji="1" lang="ja-JP" altLang="en-US"/>
          </a:p>
        </p:txBody>
      </p:sp>
    </p:spTree>
    <p:extLst>
      <p:ext uri="{BB962C8B-B14F-4D97-AF65-F5344CB8AC3E}">
        <p14:creationId xmlns:p14="http://schemas.microsoft.com/office/powerpoint/2010/main" val="19421884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latin typeface="+mn-ea"/>
              </a:rPr>
              <a:t>UNIT5-3</a:t>
            </a:r>
            <a:r>
              <a:rPr lang="ja-JP" altLang="en-US" sz="1200" b="1" dirty="0">
                <a:solidFill>
                  <a:schemeClr val="tx1"/>
                </a:solidFill>
                <a:latin typeface="+mn-ea"/>
              </a:rPr>
              <a:t>　プログラミング</a:t>
            </a:r>
            <a:endParaRPr lang="en-US" altLang="ja-JP" sz="1200" b="1" dirty="0">
              <a:solidFill>
                <a:schemeClr val="tx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n-ea"/>
              </a:rPr>
              <a:t>▼学習の目標</a:t>
            </a:r>
            <a:endParaRPr lang="en-US" altLang="ja-JP" sz="1200" b="0" dirty="0">
              <a:solidFill>
                <a:schemeClr val="tx1"/>
              </a:solidFill>
              <a:latin typeface="+mn-ea"/>
            </a:endParaRPr>
          </a:p>
          <a:p>
            <a:r>
              <a:rPr kumimoji="1" lang="ja-JP" altLang="en-US" sz="1200" b="0" dirty="0"/>
              <a:t>プログラミングをするために必要な、基本的なことを知ろう。</a:t>
            </a:r>
            <a:endParaRPr kumimoji="1" lang="en-US" altLang="ja-JP" sz="1200" b="0" dirty="0"/>
          </a:p>
          <a:p>
            <a:endParaRPr kumimoji="1" lang="en-US" altLang="ja-JP" dirty="0"/>
          </a:p>
          <a:p>
            <a:r>
              <a:rPr kumimoji="1" lang="ja-JP" altLang="en-US" dirty="0"/>
              <a:t>▼導入</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プログラミング言語には、どのような役割があるのだろうか？</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59F28DE-08BB-4023-B4EF-AA8177F4B9CA}" type="slidenum">
              <a:rPr kumimoji="1" lang="ja-JP" altLang="en-US" smtClean="0"/>
              <a:t>1</a:t>
            </a:fld>
            <a:endParaRPr kumimoji="1" lang="ja-JP" altLang="en-US"/>
          </a:p>
        </p:txBody>
      </p:sp>
    </p:spTree>
    <p:extLst>
      <p:ext uri="{BB962C8B-B14F-4D97-AF65-F5344CB8AC3E}">
        <p14:creationId xmlns:p14="http://schemas.microsoft.com/office/powerpoint/2010/main" val="168369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C2620-EAA8-E370-3F28-8CBCCECEB23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9FD82B-EE34-47B0-F8D9-7E596EFE41C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C81B9D-FC75-922E-5DCE-5F44D87228C8}"/>
              </a:ext>
            </a:extLst>
          </p:cNvPr>
          <p:cNvSpPr>
            <a:spLocks noGrp="1"/>
          </p:cNvSpPr>
          <p:nvPr>
            <p:ph type="body" idx="1"/>
          </p:nvPr>
        </p:nvSpPr>
        <p:spPr/>
        <p:txBody>
          <a:bodyPr/>
          <a:lstStyle/>
          <a:p>
            <a:r>
              <a:rPr kumimoji="1" lang="ja-JP" altLang="en-US" dirty="0"/>
              <a:t>変数のプログラム例を見てみましょう。</a:t>
            </a:r>
            <a:endParaRPr kumimoji="1" lang="en-US" altLang="ja-JP" dirty="0"/>
          </a:p>
        </p:txBody>
      </p:sp>
      <p:sp>
        <p:nvSpPr>
          <p:cNvPr id="4" name="スライド番号プレースホルダー 3">
            <a:extLst>
              <a:ext uri="{FF2B5EF4-FFF2-40B4-BE49-F238E27FC236}">
                <a16:creationId xmlns:a16="http://schemas.microsoft.com/office/drawing/2014/main" id="{E59D2308-FC3D-7B10-EBC7-E7381E2D1F08}"/>
              </a:ext>
            </a:extLst>
          </p:cNvPr>
          <p:cNvSpPr>
            <a:spLocks noGrp="1"/>
          </p:cNvSpPr>
          <p:nvPr>
            <p:ph type="sldNum" sz="quarter" idx="5"/>
          </p:nvPr>
        </p:nvSpPr>
        <p:spPr/>
        <p:txBody>
          <a:bodyPr/>
          <a:lstStyle/>
          <a:p>
            <a:fld id="{A59F28DE-08BB-4023-B4EF-AA8177F4B9CA}" type="slidenum">
              <a:rPr kumimoji="1" lang="ja-JP" altLang="en-US" smtClean="0"/>
              <a:t>10</a:t>
            </a:fld>
            <a:endParaRPr kumimoji="1" lang="ja-JP" altLang="en-US"/>
          </a:p>
        </p:txBody>
      </p:sp>
    </p:spTree>
    <p:extLst>
      <p:ext uri="{BB962C8B-B14F-4D97-AF65-F5344CB8AC3E}">
        <p14:creationId xmlns:p14="http://schemas.microsoft.com/office/powerpoint/2010/main" val="350489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9C343-AC81-E6C3-6860-7B102B27FE1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6E6860-6122-38AC-7CC5-626DEFA62ED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195127-1776-8B5B-128D-0919CDF8C2DE}"/>
              </a:ext>
            </a:extLst>
          </p:cNvPr>
          <p:cNvSpPr>
            <a:spLocks noGrp="1"/>
          </p:cNvSpPr>
          <p:nvPr>
            <p:ph type="body" idx="1"/>
          </p:nvPr>
        </p:nvSpPr>
        <p:spPr/>
        <p:txBody>
          <a:bodyPr/>
          <a:lstStyle/>
          <a:p>
            <a:pPr marL="0" indent="0">
              <a:buFont typeface="Arial" panose="020B0604020202020204" pitchFamily="34" charset="0"/>
              <a:buNone/>
            </a:pPr>
            <a:r>
              <a:rPr lang="ja-JP" altLang="en-US" sz="1200" dirty="0"/>
              <a:t>配列の場合も見てみましょう。</a:t>
            </a:r>
            <a:endParaRPr lang="en-US" altLang="ja-JP" sz="1200" dirty="0"/>
          </a:p>
        </p:txBody>
      </p:sp>
      <p:sp>
        <p:nvSpPr>
          <p:cNvPr id="4" name="スライド番号プレースホルダー 3">
            <a:extLst>
              <a:ext uri="{FF2B5EF4-FFF2-40B4-BE49-F238E27FC236}">
                <a16:creationId xmlns:a16="http://schemas.microsoft.com/office/drawing/2014/main" id="{87B55190-5AF0-0007-30E0-68E976B17EAD}"/>
              </a:ext>
            </a:extLst>
          </p:cNvPr>
          <p:cNvSpPr>
            <a:spLocks noGrp="1"/>
          </p:cNvSpPr>
          <p:nvPr>
            <p:ph type="sldNum" sz="quarter" idx="5"/>
          </p:nvPr>
        </p:nvSpPr>
        <p:spPr/>
        <p:txBody>
          <a:bodyPr/>
          <a:lstStyle/>
          <a:p>
            <a:fld id="{A59F28DE-08BB-4023-B4EF-AA8177F4B9CA}" type="slidenum">
              <a:rPr kumimoji="1" lang="ja-JP" altLang="en-US" smtClean="0"/>
              <a:t>11</a:t>
            </a:fld>
            <a:endParaRPr kumimoji="1" lang="ja-JP" altLang="en-US"/>
          </a:p>
        </p:txBody>
      </p:sp>
    </p:spTree>
    <p:extLst>
      <p:ext uri="{BB962C8B-B14F-4D97-AF65-F5344CB8AC3E}">
        <p14:creationId xmlns:p14="http://schemas.microsoft.com/office/powerpoint/2010/main" val="210232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3BB04-3814-A070-F862-3642F36164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0F2753-8084-3652-CC08-4267A41BE9C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E5C9EA-878B-811D-C546-4827A8E3A191}"/>
              </a:ext>
            </a:extLst>
          </p:cNvPr>
          <p:cNvSpPr>
            <a:spLocks noGrp="1"/>
          </p:cNvSpPr>
          <p:nvPr>
            <p:ph type="body" idx="1"/>
          </p:nvPr>
        </p:nvSpPr>
        <p:spPr/>
        <p:txBody>
          <a:bodyPr/>
          <a:lstStyle/>
          <a:p>
            <a:r>
              <a:rPr kumimoji="1" lang="ja-JP" altLang="en-US" b="1" dirty="0"/>
              <a:t>情報</a:t>
            </a:r>
            <a:r>
              <a:rPr kumimoji="1" lang="en-US" altLang="ja-JP" b="1" dirty="0"/>
              <a:t>BOX</a:t>
            </a:r>
            <a:r>
              <a:rPr kumimoji="1" lang="ja-JP" altLang="en-US" b="1" dirty="0"/>
              <a:t>　予約語とは</a:t>
            </a:r>
            <a:endParaRPr kumimoji="1" lang="en-US" altLang="ja-JP" b="1" dirty="0"/>
          </a:p>
          <a:p>
            <a:endParaRPr kumimoji="1" lang="en-US" altLang="ja-JP" dirty="0"/>
          </a:p>
          <a:p>
            <a:pPr marL="0" indent="0">
              <a:buFont typeface="Arial" panose="020B0604020202020204" pitchFamily="34" charset="0"/>
              <a:buNone/>
            </a:pPr>
            <a:r>
              <a:rPr lang="ja-JP" altLang="en-US" sz="1200" i="0" u="none" strike="noStrike" baseline="0" dirty="0">
                <a:latin typeface="+mn-ea"/>
              </a:rPr>
              <a:t>・プログラミング言語内で命令として使われる言葉を</a:t>
            </a:r>
            <a:r>
              <a:rPr lang="ja-JP" altLang="en-US" sz="1200" b="1" i="0" u="none" strike="noStrike" baseline="0" dirty="0">
                <a:latin typeface="+mn-ea"/>
              </a:rPr>
              <a:t>予約語</a:t>
            </a:r>
            <a:r>
              <a:rPr lang="ja-JP" altLang="en-US" sz="1200" i="0" u="none" strike="noStrike" baseline="0" dirty="0">
                <a:latin typeface="+mn-ea"/>
              </a:rPr>
              <a:t>といいます。</a:t>
            </a:r>
            <a:endParaRPr lang="en-US" altLang="ja-JP" sz="1200" i="0" u="none" strike="noStrike" baseline="0" dirty="0">
              <a:latin typeface="+mn-ea"/>
            </a:endParaRPr>
          </a:p>
          <a:p>
            <a:pPr marL="0" indent="0">
              <a:buFont typeface="Arial" panose="020B0604020202020204" pitchFamily="34" charset="0"/>
              <a:buNone/>
            </a:pPr>
            <a:r>
              <a:rPr lang="ja-JP" altLang="en-US" sz="1200" i="0" u="none" strike="noStrike" baseline="0" dirty="0">
                <a:latin typeface="+mn-ea"/>
              </a:rPr>
              <a:t>・変数は原則的に、どのような名前でもつけられ</a:t>
            </a:r>
            <a:r>
              <a:rPr lang="ja-JP" altLang="en-US" sz="1200" dirty="0">
                <a:latin typeface="+mn-ea"/>
              </a:rPr>
              <a:t>ますが、予約語を変数として用いることはできません。</a:t>
            </a:r>
            <a:endParaRPr lang="en-US" altLang="ja-JP" sz="1200" dirty="0">
              <a:latin typeface="+mn-ea"/>
            </a:endParaRPr>
          </a:p>
          <a:p>
            <a:pPr marL="0" indent="0">
              <a:buFont typeface="Arial" panose="020B0604020202020204" pitchFamily="34" charset="0"/>
              <a:buNone/>
            </a:pPr>
            <a:endParaRPr lang="en-US" altLang="ja-JP" sz="1200" dirty="0">
              <a:latin typeface="+mn-ea"/>
            </a:endParaRPr>
          </a:p>
          <a:p>
            <a:pPr marL="0" indent="0">
              <a:buFont typeface="Arial" panose="020B0604020202020204" pitchFamily="34" charset="0"/>
              <a:buNone/>
            </a:pPr>
            <a:r>
              <a:rPr lang="ja-JP" altLang="en-US" sz="1200" dirty="0">
                <a:latin typeface="+mn-ea"/>
              </a:rPr>
              <a:t>教科書に出てくる予約語の例を見てみましょう。</a:t>
            </a:r>
            <a:endParaRPr lang="en-US" altLang="ja-JP" sz="1200" dirty="0">
              <a:latin typeface="+mn-ea"/>
            </a:endParaRPr>
          </a:p>
          <a:p>
            <a:pPr marL="0" indent="0">
              <a:buFont typeface="Arial" panose="020B0604020202020204" pitchFamily="34" charset="0"/>
              <a:buNone/>
            </a:pPr>
            <a:endParaRPr lang="en-US" altLang="ja-JP" sz="1200" dirty="0">
              <a:latin typeface="+mn-ea"/>
            </a:endParaRPr>
          </a:p>
        </p:txBody>
      </p:sp>
      <p:sp>
        <p:nvSpPr>
          <p:cNvPr id="4" name="スライド番号プレースホルダー 3">
            <a:extLst>
              <a:ext uri="{FF2B5EF4-FFF2-40B4-BE49-F238E27FC236}">
                <a16:creationId xmlns:a16="http://schemas.microsoft.com/office/drawing/2014/main" id="{85FE0D62-E57C-5629-3E7D-C132777526AA}"/>
              </a:ext>
            </a:extLst>
          </p:cNvPr>
          <p:cNvSpPr>
            <a:spLocks noGrp="1"/>
          </p:cNvSpPr>
          <p:nvPr>
            <p:ph type="sldNum" sz="quarter" idx="5"/>
          </p:nvPr>
        </p:nvSpPr>
        <p:spPr/>
        <p:txBody>
          <a:bodyPr/>
          <a:lstStyle/>
          <a:p>
            <a:fld id="{A59F28DE-08BB-4023-B4EF-AA8177F4B9CA}" type="slidenum">
              <a:rPr kumimoji="1" lang="ja-JP" altLang="en-US" smtClean="0"/>
              <a:t>12</a:t>
            </a:fld>
            <a:endParaRPr kumimoji="1" lang="ja-JP" altLang="en-US"/>
          </a:p>
        </p:txBody>
      </p:sp>
    </p:spTree>
    <p:extLst>
      <p:ext uri="{BB962C8B-B14F-4D97-AF65-F5344CB8AC3E}">
        <p14:creationId xmlns:p14="http://schemas.microsoft.com/office/powerpoint/2010/main" val="276974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18FED-984E-CFE5-C3E5-3CB0E51C402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6A3E01-34CE-6902-DB82-779F122F56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4A7B03-DD85-2E1C-BC56-3CE8C0B25711}"/>
              </a:ext>
            </a:extLst>
          </p:cNvPr>
          <p:cNvSpPr>
            <a:spLocks noGrp="1"/>
          </p:cNvSpPr>
          <p:nvPr>
            <p:ph type="body" idx="1"/>
          </p:nvPr>
        </p:nvSpPr>
        <p:spPr/>
        <p:txBody>
          <a:bodyPr/>
          <a:lstStyle/>
          <a:p>
            <a:pPr marL="0" indent="0">
              <a:spcAft>
                <a:spcPts val="1800"/>
              </a:spcAft>
              <a:buFont typeface="Arial" panose="020B0604020202020204" pitchFamily="34" charset="0"/>
              <a:buNone/>
            </a:pPr>
            <a:r>
              <a:rPr lang="ja-JP" altLang="en-US" sz="1200" b="1" dirty="0"/>
              <a:t>情報</a:t>
            </a:r>
            <a:r>
              <a:rPr lang="en-US" altLang="ja-JP" sz="1200" b="1" dirty="0"/>
              <a:t>BOX</a:t>
            </a:r>
            <a:r>
              <a:rPr lang="ja-JP" altLang="en-US" sz="1200" b="1" dirty="0"/>
              <a:t>　擬似言語</a:t>
            </a:r>
            <a:endParaRPr lang="en-US" altLang="ja-JP" sz="1200" b="1" dirty="0"/>
          </a:p>
          <a:p>
            <a:pPr marL="0" indent="0">
              <a:spcAft>
                <a:spcPts val="1800"/>
              </a:spcAft>
              <a:buFont typeface="Arial" panose="020B0604020202020204" pitchFamily="34" charset="0"/>
              <a:buNone/>
            </a:pPr>
            <a:endParaRPr lang="en-US" altLang="ja-JP" sz="1200" dirty="0"/>
          </a:p>
          <a:p>
            <a:pPr marL="0" indent="0">
              <a:spcAft>
                <a:spcPts val="1800"/>
              </a:spcAft>
              <a:buFont typeface="Arial" panose="020B0604020202020204" pitchFamily="34" charset="0"/>
              <a:buNone/>
            </a:pPr>
            <a:r>
              <a:rPr lang="ja-JP" altLang="en-US" sz="1200" dirty="0"/>
              <a:t>・コンピュータを動かすことを目的とせず、アルゴリズムの表現や理解を助けるために使用される擬似的なプログラミング言語を</a:t>
            </a:r>
            <a:r>
              <a:rPr lang="ja-JP" altLang="en-US" sz="1200" b="1" dirty="0">
                <a:highlight>
                  <a:srgbClr val="FFFF00"/>
                </a:highlight>
              </a:rPr>
              <a:t>擬似言語</a:t>
            </a:r>
            <a:r>
              <a:rPr lang="ja-JP" altLang="en-US" sz="1200" dirty="0"/>
              <a:t>といいます。</a:t>
            </a:r>
            <a:endParaRPr lang="en-US" altLang="ja-JP" sz="1200" dirty="0"/>
          </a:p>
          <a:p>
            <a:pPr marL="0" indent="0">
              <a:buFont typeface="Arial" panose="020B0604020202020204" pitchFamily="34" charset="0"/>
              <a:buNone/>
            </a:pPr>
            <a:r>
              <a:rPr lang="ja-JP" altLang="en-US" sz="1200" dirty="0"/>
              <a:t>・実際のプログラミング言語と違い、ある程度抽象的な記述も許容しています。また、試験において、使用してきた言語によって有利や不利が起こらないために擬似言語が使われることもあります。</a:t>
            </a:r>
            <a:endParaRPr lang="en-US" altLang="ja-JP" sz="1200" dirty="0">
              <a:latin typeface="+mn-ea"/>
            </a:endParaRPr>
          </a:p>
        </p:txBody>
      </p:sp>
      <p:sp>
        <p:nvSpPr>
          <p:cNvPr id="4" name="スライド番号プレースホルダー 3">
            <a:extLst>
              <a:ext uri="{FF2B5EF4-FFF2-40B4-BE49-F238E27FC236}">
                <a16:creationId xmlns:a16="http://schemas.microsoft.com/office/drawing/2014/main" id="{3724AA58-2FCE-C778-859A-544B8C92489C}"/>
              </a:ext>
            </a:extLst>
          </p:cNvPr>
          <p:cNvSpPr>
            <a:spLocks noGrp="1"/>
          </p:cNvSpPr>
          <p:nvPr>
            <p:ph type="sldNum" sz="quarter" idx="5"/>
          </p:nvPr>
        </p:nvSpPr>
        <p:spPr/>
        <p:txBody>
          <a:bodyPr/>
          <a:lstStyle/>
          <a:p>
            <a:fld id="{A59F28DE-08BB-4023-B4EF-AA8177F4B9CA}" type="slidenum">
              <a:rPr kumimoji="1" lang="ja-JP" altLang="en-US" smtClean="0"/>
              <a:t>13</a:t>
            </a:fld>
            <a:endParaRPr kumimoji="1" lang="ja-JP" altLang="en-US"/>
          </a:p>
        </p:txBody>
      </p:sp>
    </p:spTree>
    <p:extLst>
      <p:ext uri="{BB962C8B-B14F-4D97-AF65-F5344CB8AC3E}">
        <p14:creationId xmlns:p14="http://schemas.microsoft.com/office/powerpoint/2010/main" val="680385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p.82-83</a:t>
            </a:r>
            <a:endParaRPr kumimoji="1" lang="ja-JP" altLang="en-US" dirty="0"/>
          </a:p>
        </p:txBody>
      </p:sp>
      <p:sp>
        <p:nvSpPr>
          <p:cNvPr id="4" name="スライド番号プレースホルダー 3"/>
          <p:cNvSpPr>
            <a:spLocks noGrp="1"/>
          </p:cNvSpPr>
          <p:nvPr>
            <p:ph type="sldNum" sz="quarter" idx="5"/>
          </p:nvPr>
        </p:nvSpPr>
        <p:spPr/>
        <p:txBody>
          <a:bodyPr/>
          <a:lstStyle/>
          <a:p>
            <a:fld id="{A59F28DE-08BB-4023-B4EF-AA8177F4B9CA}" type="slidenum">
              <a:rPr kumimoji="1" lang="ja-JP" altLang="en-US" smtClean="0"/>
              <a:t>14</a:t>
            </a:fld>
            <a:endParaRPr kumimoji="1" lang="ja-JP" altLang="en-US"/>
          </a:p>
        </p:txBody>
      </p:sp>
    </p:spTree>
    <p:extLst>
      <p:ext uri="{BB962C8B-B14F-4D97-AF65-F5344CB8AC3E}">
        <p14:creationId xmlns:p14="http://schemas.microsoft.com/office/powerpoint/2010/main" val="184625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CB442-837E-BD2E-2FE5-F537D1ADEB0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BD7634-2A42-5776-90CB-F24C64A5E75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BD85F5-5979-8BF7-530E-CC3D19BC86A6}"/>
              </a:ext>
            </a:extLst>
          </p:cNvPr>
          <p:cNvSpPr>
            <a:spLocks noGrp="1"/>
          </p:cNvSpPr>
          <p:nvPr>
            <p:ph type="body" idx="1"/>
          </p:nvPr>
        </p:nvSpPr>
        <p:spPr/>
        <p:txBody>
          <a:bodyPr/>
          <a:lstStyle/>
          <a:p>
            <a:r>
              <a:rPr kumimoji="1" lang="en-US" altLang="ja-JP" dirty="0"/>
              <a:t>p.84-85</a:t>
            </a:r>
            <a:endParaRPr kumimoji="1" lang="ja-JP" altLang="en-US" dirty="0"/>
          </a:p>
        </p:txBody>
      </p:sp>
      <p:sp>
        <p:nvSpPr>
          <p:cNvPr id="4" name="スライド番号プレースホルダー 3">
            <a:extLst>
              <a:ext uri="{FF2B5EF4-FFF2-40B4-BE49-F238E27FC236}">
                <a16:creationId xmlns:a16="http://schemas.microsoft.com/office/drawing/2014/main" id="{12CCDC0C-42B1-DFC7-840E-8B00A885FFCD}"/>
              </a:ext>
            </a:extLst>
          </p:cNvPr>
          <p:cNvSpPr>
            <a:spLocks noGrp="1"/>
          </p:cNvSpPr>
          <p:nvPr>
            <p:ph type="sldNum" sz="quarter" idx="5"/>
          </p:nvPr>
        </p:nvSpPr>
        <p:spPr/>
        <p:txBody>
          <a:bodyPr/>
          <a:lstStyle/>
          <a:p>
            <a:fld id="{A59F28DE-08BB-4023-B4EF-AA8177F4B9CA}" type="slidenum">
              <a:rPr kumimoji="1" lang="ja-JP" altLang="en-US" smtClean="0"/>
              <a:t>15</a:t>
            </a:fld>
            <a:endParaRPr kumimoji="1" lang="ja-JP" altLang="en-US"/>
          </a:p>
        </p:txBody>
      </p:sp>
    </p:spTree>
    <p:extLst>
      <p:ext uri="{BB962C8B-B14F-4D97-AF65-F5344CB8AC3E}">
        <p14:creationId xmlns:p14="http://schemas.microsoft.com/office/powerpoint/2010/main" val="168365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3B4F8-B748-921D-2207-FDBF33C168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3A9CA6-CA6E-F0A4-4D15-FF7763B701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35D4E05-08C5-15B1-0320-658C5E838B96}"/>
              </a:ext>
            </a:extLst>
          </p:cNvPr>
          <p:cNvSpPr>
            <a:spLocks noGrp="1"/>
          </p:cNvSpPr>
          <p:nvPr>
            <p:ph type="body" idx="1"/>
          </p:nvPr>
        </p:nvSpPr>
        <p:spPr/>
        <p:txBody>
          <a:bodyPr/>
          <a:lstStyle/>
          <a:p>
            <a:pPr marL="0" indent="0">
              <a:spcAft>
                <a:spcPts val="1800"/>
              </a:spcAft>
              <a:buFont typeface="Arial" panose="020B0604020202020204" pitchFamily="34" charset="0"/>
              <a:buNone/>
            </a:pPr>
            <a:r>
              <a:rPr lang="ja-JP" altLang="en-US" sz="1200" b="1" dirty="0"/>
              <a:t>①プログラミング言語</a:t>
            </a:r>
            <a:endParaRPr lang="en-US" altLang="ja-JP" sz="1200" b="1" dirty="0"/>
          </a:p>
          <a:p>
            <a:pPr marL="0" indent="0">
              <a:spcAft>
                <a:spcPts val="1800"/>
              </a:spcAft>
              <a:buFont typeface="Arial" panose="020B0604020202020204" pitchFamily="34" charset="0"/>
              <a:buNone/>
            </a:pPr>
            <a:endParaRPr lang="en-US" altLang="ja-JP" sz="1200" dirty="0"/>
          </a:p>
          <a:p>
            <a:pPr marL="0" indent="0">
              <a:spcAft>
                <a:spcPts val="1800"/>
              </a:spcAft>
              <a:buFont typeface="Arial" panose="020B0604020202020204" pitchFamily="34" charset="0"/>
              <a:buNone/>
            </a:pPr>
            <a:r>
              <a:rPr lang="ja-JP" altLang="en-US" sz="1200" dirty="0"/>
              <a:t>・コンピュータがアルゴリズムを実行できるようにプログラムをつくることを、</a:t>
            </a:r>
            <a:r>
              <a:rPr lang="ja-JP" altLang="en-US" sz="1200" b="1" dirty="0">
                <a:solidFill>
                  <a:srgbClr val="C11A20"/>
                </a:solidFill>
              </a:rPr>
              <a:t>プログラミング</a:t>
            </a:r>
            <a:r>
              <a:rPr lang="ja-JP" altLang="en-US" sz="1200" dirty="0"/>
              <a:t>といいます</a:t>
            </a:r>
            <a:r>
              <a:rPr lang="ja-JP" altLang="en-US" dirty="0"/>
              <a:t>。</a:t>
            </a:r>
            <a:endParaRPr lang="en-US" altLang="ja-JP" dirty="0"/>
          </a:p>
          <a:p>
            <a:pPr marL="0" indent="0">
              <a:spcAft>
                <a:spcPts val="1800"/>
              </a:spcAft>
              <a:buFont typeface="Arial" panose="020B0604020202020204" pitchFamily="34" charset="0"/>
              <a:buNone/>
            </a:pPr>
            <a:r>
              <a:rPr lang="ja-JP" altLang="en-US" sz="1200" dirty="0"/>
              <a:t>・人間が考えたことをコンピュータがそのとおりに実行できるように、</a:t>
            </a:r>
            <a:r>
              <a:rPr lang="ja-JP" altLang="en-US" sz="1200" b="1" dirty="0">
                <a:solidFill>
                  <a:srgbClr val="C00000"/>
                </a:solidFill>
              </a:rPr>
              <a:t>プログラミング言語</a:t>
            </a:r>
            <a:r>
              <a:rPr lang="ja-JP" altLang="en-US" sz="1200" dirty="0"/>
              <a:t>が開発されました。 </a:t>
            </a:r>
            <a:endParaRPr lang="en-US" altLang="ja-JP" sz="1200" dirty="0"/>
          </a:p>
          <a:p>
            <a:pPr marL="0" indent="0">
              <a:spcAft>
                <a:spcPts val="1800"/>
              </a:spcAft>
              <a:buFont typeface="Arial" panose="020B0604020202020204" pitchFamily="34" charset="0"/>
              <a:buNone/>
            </a:pPr>
            <a:r>
              <a:rPr lang="ja-JP" altLang="en-US" sz="1200" dirty="0"/>
              <a:t>・プログラミング言語には多くの種類があるため、使用目的や用途に合わせた適切な言語を選択します。</a:t>
            </a:r>
            <a:endParaRPr lang="en-US" altLang="ja-JP" sz="1200" b="0" i="0" u="none" strike="noStrike" baseline="0" dirty="0"/>
          </a:p>
        </p:txBody>
      </p:sp>
      <p:sp>
        <p:nvSpPr>
          <p:cNvPr id="4" name="スライド番号プレースホルダー 3">
            <a:extLst>
              <a:ext uri="{FF2B5EF4-FFF2-40B4-BE49-F238E27FC236}">
                <a16:creationId xmlns:a16="http://schemas.microsoft.com/office/drawing/2014/main" id="{D6E10458-990B-AA50-6EDB-4FF619C990F6}"/>
              </a:ext>
            </a:extLst>
          </p:cNvPr>
          <p:cNvSpPr>
            <a:spLocks noGrp="1"/>
          </p:cNvSpPr>
          <p:nvPr>
            <p:ph type="sldNum" sz="quarter" idx="5"/>
          </p:nvPr>
        </p:nvSpPr>
        <p:spPr/>
        <p:txBody>
          <a:bodyPr/>
          <a:lstStyle/>
          <a:p>
            <a:fld id="{A59F28DE-08BB-4023-B4EF-AA8177F4B9CA}" type="slidenum">
              <a:rPr kumimoji="1" lang="ja-JP" altLang="en-US" smtClean="0"/>
              <a:t>2</a:t>
            </a:fld>
            <a:endParaRPr kumimoji="1" lang="ja-JP" altLang="en-US"/>
          </a:p>
        </p:txBody>
      </p:sp>
    </p:spTree>
    <p:extLst>
      <p:ext uri="{BB962C8B-B14F-4D97-AF65-F5344CB8AC3E}">
        <p14:creationId xmlns:p14="http://schemas.microsoft.com/office/powerpoint/2010/main" val="365171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E7239-8388-0F03-E508-106A812EC5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3DBFEAA-B976-D987-8749-760D19A567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37091AA-6A0E-8330-C1F2-FCF61BAE76B1}"/>
              </a:ext>
            </a:extLst>
          </p:cNvPr>
          <p:cNvSpPr>
            <a:spLocks noGrp="1"/>
          </p:cNvSpPr>
          <p:nvPr>
            <p:ph type="body" idx="1"/>
          </p:nvPr>
        </p:nvSpPr>
        <p:spPr/>
        <p:txBody>
          <a:bodyPr/>
          <a:lstStyle/>
          <a:p>
            <a:pPr marL="0" indent="0" algn="l">
              <a:buFont typeface="Arial" panose="020B0604020202020204" pitchFamily="34" charset="0"/>
              <a:buNone/>
            </a:pPr>
            <a:r>
              <a:rPr kumimoji="1" lang="ja-JP" altLang="en-US" sz="1200" b="1" i="0" u="none" strike="noStrike" baseline="0" dirty="0"/>
              <a:t>情報</a:t>
            </a:r>
            <a:r>
              <a:rPr kumimoji="1" lang="en-US" altLang="ja-JP" sz="1200" b="1" i="0" u="none" strike="noStrike" baseline="0" dirty="0"/>
              <a:t>BOX</a:t>
            </a:r>
            <a:r>
              <a:rPr kumimoji="1" lang="ja-JP" altLang="en-US" sz="1200" b="1" i="0" u="none" strike="noStrike" baseline="0" dirty="0"/>
              <a:t>　プログラミング言語の種類</a:t>
            </a:r>
            <a:endParaRPr kumimoji="1" lang="en-US" altLang="ja-JP" sz="1200" b="1" i="0" u="none" strike="noStrike" baseline="0" dirty="0"/>
          </a:p>
          <a:p>
            <a:pPr marL="0" indent="0" algn="l">
              <a:buFont typeface="Arial" panose="020B0604020202020204" pitchFamily="34" charset="0"/>
              <a:buNone/>
            </a:pPr>
            <a:endParaRPr kumimoji="1" lang="en-US" altLang="ja-JP" sz="1200" b="0" i="0" u="none" strike="noStrike" baseline="0" dirty="0"/>
          </a:p>
          <a:p>
            <a:pPr marL="0" indent="0" algn="l">
              <a:buFont typeface="Arial" panose="020B0604020202020204" pitchFamily="34" charset="0"/>
              <a:buNone/>
            </a:pPr>
            <a:r>
              <a:rPr kumimoji="1" lang="ja-JP" altLang="en-US" sz="1200" b="0" i="0" u="none" strike="noStrike" baseline="0" dirty="0"/>
              <a:t>・プログラミング言語には、さまざまな種類があります。</a:t>
            </a:r>
            <a:endParaRPr kumimoji="1" lang="en-US" altLang="ja-JP" sz="1200" b="0" i="0" u="none" strike="noStrike" baseline="0" dirty="0"/>
          </a:p>
          <a:p>
            <a:pPr marL="0" indent="0" algn="l">
              <a:buFont typeface="Arial" panose="020B0604020202020204" pitchFamily="34" charset="0"/>
              <a:buNone/>
            </a:pPr>
            <a:r>
              <a:rPr kumimoji="1" lang="ja-JP" altLang="en-US" sz="1200" b="0" i="0" u="none" strike="noStrike" baseline="0" dirty="0"/>
              <a:t>・処理の流れが分かりやすい「</a:t>
            </a:r>
            <a:r>
              <a:rPr kumimoji="1" lang="en-US" altLang="ja-JP" sz="1200" b="0" i="0" u="none" strike="noStrike" baseline="0" dirty="0"/>
              <a:t>Scratch</a:t>
            </a:r>
            <a:r>
              <a:rPr kumimoji="1" lang="ja-JP" altLang="en-US" sz="1200" b="0" i="0" u="none" strike="noStrike" baseline="0" dirty="0"/>
              <a:t>」と比較的コードの短い「</a:t>
            </a:r>
            <a:r>
              <a:rPr kumimoji="1" lang="en-US" altLang="ja-JP" sz="1200" b="0" i="0" u="none" strike="noStrike" baseline="0" dirty="0"/>
              <a:t>Python</a:t>
            </a:r>
            <a:r>
              <a:rPr kumimoji="1" lang="ja-JP" altLang="en-US" sz="1200" b="0" i="0" u="none" strike="noStrike" baseline="0" dirty="0"/>
              <a:t>」を例に進めていきます。</a:t>
            </a:r>
            <a:endParaRPr kumimoji="1" lang="en-US" altLang="ja-JP" sz="1200" b="0" i="0" u="none" strike="noStrike" baseline="0" dirty="0"/>
          </a:p>
          <a:p>
            <a:pPr marL="0" indent="0" algn="l">
              <a:buFont typeface="Arial" panose="020B0604020202020204" pitchFamily="34" charset="0"/>
              <a:buNone/>
            </a:pPr>
            <a:endParaRPr kumimoji="1" lang="en-US" altLang="ja-JP" sz="1200" b="0" i="0" u="none" strike="noStrike" baseline="0" dirty="0"/>
          </a:p>
          <a:p>
            <a:pPr marL="0" indent="0" algn="l">
              <a:buFont typeface="Arial" panose="020B0604020202020204" pitchFamily="34" charset="0"/>
              <a:buNone/>
            </a:pPr>
            <a:r>
              <a:rPr kumimoji="1" lang="ja-JP" altLang="en-US" sz="1200" b="0" i="0" u="none" strike="noStrike" baseline="0" dirty="0"/>
              <a:t>・中学校でも扱ってきた「</a:t>
            </a:r>
            <a:r>
              <a:rPr kumimoji="1" lang="en-US" altLang="ja-JP" sz="1200" b="0" i="0" u="none" strike="noStrike" baseline="0" dirty="0"/>
              <a:t>Scratch</a:t>
            </a:r>
            <a:r>
              <a:rPr kumimoji="1" lang="ja-JP" altLang="en-US" sz="1200" b="0" i="0" u="none" strike="noStrike" baseline="0" dirty="0"/>
              <a:t>」のように、ブロックを組み合わせたようなプログラミング言語を「ビジュアル言語」と言われています。</a:t>
            </a:r>
            <a:endParaRPr kumimoji="1" lang="en-US" altLang="ja-JP" sz="1200" b="0" i="0" u="none" strike="noStrike" baseline="0" dirty="0"/>
          </a:p>
          <a:p>
            <a:pPr marL="0" indent="0" algn="l">
              <a:buFont typeface="Arial" panose="020B0604020202020204" pitchFamily="34" charset="0"/>
              <a:buNone/>
            </a:pPr>
            <a:r>
              <a:rPr kumimoji="1" lang="ja-JP" altLang="en-US" dirty="0"/>
              <a:t>・「</a:t>
            </a:r>
            <a:r>
              <a:rPr kumimoji="1" lang="en-US" altLang="ja-JP" dirty="0" err="1"/>
              <a:t>Phython</a:t>
            </a:r>
            <a:r>
              <a:rPr kumimoji="1" lang="ja-JP" altLang="en-US" dirty="0"/>
              <a:t>」のように、文字で記述する言語を「テキスト言語」と言います。</a:t>
            </a:r>
          </a:p>
        </p:txBody>
      </p:sp>
      <p:sp>
        <p:nvSpPr>
          <p:cNvPr id="4" name="スライド番号プレースホルダー 3">
            <a:extLst>
              <a:ext uri="{FF2B5EF4-FFF2-40B4-BE49-F238E27FC236}">
                <a16:creationId xmlns:a16="http://schemas.microsoft.com/office/drawing/2014/main" id="{C0B24945-E221-E8F1-E7CF-3E2F71145F70}"/>
              </a:ext>
            </a:extLst>
          </p:cNvPr>
          <p:cNvSpPr>
            <a:spLocks noGrp="1"/>
          </p:cNvSpPr>
          <p:nvPr>
            <p:ph type="sldNum" sz="quarter" idx="5"/>
          </p:nvPr>
        </p:nvSpPr>
        <p:spPr/>
        <p:txBody>
          <a:bodyPr/>
          <a:lstStyle/>
          <a:p>
            <a:fld id="{A59F28DE-08BB-4023-B4EF-AA8177F4B9CA}" type="slidenum">
              <a:rPr kumimoji="1" lang="ja-JP" altLang="en-US" smtClean="0"/>
              <a:t>3</a:t>
            </a:fld>
            <a:endParaRPr kumimoji="1" lang="ja-JP" altLang="en-US"/>
          </a:p>
        </p:txBody>
      </p:sp>
    </p:spTree>
    <p:extLst>
      <p:ext uri="{BB962C8B-B14F-4D97-AF65-F5344CB8AC3E}">
        <p14:creationId xmlns:p14="http://schemas.microsoft.com/office/powerpoint/2010/main" val="274088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BD6B-6F5A-9682-F9F3-71D8E2D90BA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3C4672-E282-71B7-9655-189604B69E1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E240561-EE69-16EC-094D-8884D0EBBDBE}"/>
              </a:ext>
            </a:extLst>
          </p:cNvPr>
          <p:cNvSpPr>
            <a:spLocks noGrp="1"/>
          </p:cNvSpPr>
          <p:nvPr>
            <p:ph type="body" idx="1"/>
          </p:nvPr>
        </p:nvSpPr>
        <p:spPr/>
        <p:txBody>
          <a:bodyPr/>
          <a:lstStyle/>
          <a:p>
            <a:pPr marL="0" indent="0">
              <a:spcAft>
                <a:spcPts val="1800"/>
              </a:spcAft>
              <a:buFont typeface="Arial" panose="020B0604020202020204" pitchFamily="34" charset="0"/>
              <a:buNone/>
            </a:pPr>
            <a:r>
              <a:rPr lang="ja-JP" altLang="en-US" sz="1200" b="1" dirty="0"/>
              <a:t>②変数</a:t>
            </a:r>
            <a:endParaRPr lang="en-US" altLang="ja-JP" sz="1200" b="1" dirty="0"/>
          </a:p>
          <a:p>
            <a:pPr marL="0" indent="0">
              <a:spcAft>
                <a:spcPts val="1800"/>
              </a:spcAft>
              <a:buFont typeface="Arial" panose="020B0604020202020204" pitchFamily="34" charset="0"/>
              <a:buNone/>
            </a:pPr>
            <a:endParaRPr lang="en-US" altLang="ja-JP" sz="1200" dirty="0"/>
          </a:p>
          <a:p>
            <a:pPr marL="0" indent="0">
              <a:spcAft>
                <a:spcPts val="1800"/>
              </a:spcAft>
              <a:buFont typeface="Arial" panose="020B0604020202020204" pitchFamily="34" charset="0"/>
              <a:buNone/>
            </a:pPr>
            <a:r>
              <a:rPr lang="ja-JP" altLang="en-US" sz="1200" dirty="0"/>
              <a:t>・入力・計算などをしたデータを保存し、後で利用するためには</a:t>
            </a:r>
            <a:r>
              <a:rPr lang="ja-JP" altLang="en-US" sz="1200" b="1" dirty="0">
                <a:solidFill>
                  <a:srgbClr val="C00000"/>
                </a:solidFill>
              </a:rPr>
              <a:t>変数</a:t>
            </a:r>
            <a:r>
              <a:rPr lang="ja-JP" altLang="en-US" sz="1200" dirty="0"/>
              <a:t>を使います。</a:t>
            </a:r>
            <a:endParaRPr lang="en-US" altLang="ja-JP" sz="1200" dirty="0"/>
          </a:p>
          <a:p>
            <a:pPr marL="0" indent="0">
              <a:spcAft>
                <a:spcPts val="1800"/>
              </a:spcAft>
              <a:buFont typeface="Arial" panose="020B0604020202020204" pitchFamily="34" charset="0"/>
              <a:buNone/>
            </a:pPr>
            <a:r>
              <a:rPr lang="ja-JP" altLang="en-US" sz="1200" dirty="0"/>
              <a:t>・変数には名前をつけ、プログラムで使うデータをしまったり、取り出したりすることができます。</a:t>
            </a:r>
            <a:endParaRPr lang="en-US" altLang="ja-JP" sz="1200" dirty="0"/>
          </a:p>
          <a:p>
            <a:pPr marL="0" indent="0">
              <a:spcAft>
                <a:spcPts val="1800"/>
              </a:spcAft>
              <a:buFont typeface="Arial" panose="020B0604020202020204" pitchFamily="34" charset="0"/>
              <a:buNone/>
            </a:pPr>
            <a:r>
              <a:rPr lang="ja-JP" altLang="en-US" sz="1200" dirty="0"/>
              <a:t>・変数には扱うデータによって型があり、変数をつくるときにどの型を使うか定義（宣言）します。</a:t>
            </a:r>
            <a:endParaRPr lang="en-US" altLang="ja-JP" sz="1200" b="0" i="0" u="none" strike="noStrike" baseline="0" dirty="0"/>
          </a:p>
          <a:p>
            <a:endParaRPr kumimoji="1" lang="ja-JP" altLang="en-US" dirty="0"/>
          </a:p>
        </p:txBody>
      </p:sp>
      <p:sp>
        <p:nvSpPr>
          <p:cNvPr id="4" name="スライド番号プレースホルダー 3">
            <a:extLst>
              <a:ext uri="{FF2B5EF4-FFF2-40B4-BE49-F238E27FC236}">
                <a16:creationId xmlns:a16="http://schemas.microsoft.com/office/drawing/2014/main" id="{08B5CFD2-6396-681F-F30B-F2ECC7C8E055}"/>
              </a:ext>
            </a:extLst>
          </p:cNvPr>
          <p:cNvSpPr>
            <a:spLocks noGrp="1"/>
          </p:cNvSpPr>
          <p:nvPr>
            <p:ph type="sldNum" sz="quarter" idx="5"/>
          </p:nvPr>
        </p:nvSpPr>
        <p:spPr/>
        <p:txBody>
          <a:bodyPr/>
          <a:lstStyle/>
          <a:p>
            <a:fld id="{A59F28DE-08BB-4023-B4EF-AA8177F4B9CA}" type="slidenum">
              <a:rPr kumimoji="1" lang="ja-JP" altLang="en-US" smtClean="0"/>
              <a:t>4</a:t>
            </a:fld>
            <a:endParaRPr kumimoji="1" lang="ja-JP" altLang="en-US"/>
          </a:p>
        </p:txBody>
      </p:sp>
    </p:spTree>
    <p:extLst>
      <p:ext uri="{BB962C8B-B14F-4D97-AF65-F5344CB8AC3E}">
        <p14:creationId xmlns:p14="http://schemas.microsoft.com/office/powerpoint/2010/main" val="106448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コンピュータは文字と数値を別のものとして扱い、自分では判断できないため、変数をつくるときには「これは文字です」「これは数値です」と型を決める作業が必要になります。</a:t>
            </a:r>
            <a:endParaRPr kumimoji="1" lang="en-US" altLang="ja-JP" dirty="0"/>
          </a:p>
          <a:p>
            <a:r>
              <a:rPr kumimoji="1" lang="ja-JP" altLang="en-US" dirty="0"/>
              <a:t>この作業が必要な言語と不要な言語があり、</a:t>
            </a:r>
            <a:r>
              <a:rPr kumimoji="1" lang="en-US" altLang="ja-JP" dirty="0"/>
              <a:t>Python</a:t>
            </a:r>
            <a:r>
              <a:rPr kumimoji="1" lang="ja-JP" altLang="en-US" dirty="0"/>
              <a:t>では、自動で型を判断するのでそのままいれることができます。</a:t>
            </a:r>
          </a:p>
        </p:txBody>
      </p:sp>
      <p:sp>
        <p:nvSpPr>
          <p:cNvPr id="4" name="スライド番号プレースホルダー 3"/>
          <p:cNvSpPr>
            <a:spLocks noGrp="1"/>
          </p:cNvSpPr>
          <p:nvPr>
            <p:ph type="sldNum" sz="quarter" idx="5"/>
          </p:nvPr>
        </p:nvSpPr>
        <p:spPr/>
        <p:txBody>
          <a:bodyPr/>
          <a:lstStyle/>
          <a:p>
            <a:fld id="{A59F28DE-08BB-4023-B4EF-AA8177F4B9CA}" type="slidenum">
              <a:rPr kumimoji="1" lang="ja-JP" altLang="en-US" smtClean="0"/>
              <a:t>5</a:t>
            </a:fld>
            <a:endParaRPr kumimoji="1" lang="ja-JP" altLang="en-US"/>
          </a:p>
        </p:txBody>
      </p:sp>
    </p:spTree>
    <p:extLst>
      <p:ext uri="{BB962C8B-B14F-4D97-AF65-F5344CB8AC3E}">
        <p14:creationId xmlns:p14="http://schemas.microsoft.com/office/powerpoint/2010/main" val="255733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spcAft>
                <a:spcPts val="1800"/>
              </a:spcAft>
              <a:buFont typeface="Arial" panose="020B0604020202020204" pitchFamily="34" charset="0"/>
              <a:buNone/>
            </a:pPr>
            <a:r>
              <a:rPr lang="ja-JP" altLang="en-US" sz="1200" b="1" dirty="0"/>
              <a:t>③複雑な処理を実現するしくみ</a:t>
            </a:r>
            <a:endParaRPr lang="en-US" altLang="ja-JP" sz="1200" b="1" dirty="0"/>
          </a:p>
          <a:p>
            <a:pPr marL="0" indent="0">
              <a:spcAft>
                <a:spcPts val="1800"/>
              </a:spcAft>
              <a:buFont typeface="Arial" panose="020B0604020202020204" pitchFamily="34" charset="0"/>
              <a:buNone/>
            </a:pPr>
            <a:endParaRPr lang="en-US" altLang="ja-JP" sz="1200" dirty="0"/>
          </a:p>
          <a:p>
            <a:pPr marL="0" indent="0">
              <a:spcAft>
                <a:spcPts val="1800"/>
              </a:spcAft>
              <a:buFont typeface="Arial" panose="020B0604020202020204" pitchFamily="34" charset="0"/>
              <a:buNone/>
            </a:pPr>
            <a:r>
              <a:rPr lang="ja-JP" altLang="en-US" sz="1200" dirty="0"/>
              <a:t>・プログラムでは</a:t>
            </a:r>
            <a:r>
              <a:rPr lang="ja-JP" altLang="en-US" sz="1200" b="1" dirty="0">
                <a:solidFill>
                  <a:srgbClr val="C00000"/>
                </a:solidFill>
              </a:rPr>
              <a:t>演算子</a:t>
            </a:r>
            <a:r>
              <a:rPr lang="ja-JP" altLang="en-US" sz="1200" dirty="0"/>
              <a:t>や</a:t>
            </a:r>
            <a:r>
              <a:rPr lang="ja-JP" altLang="en-US" sz="1200" b="1" dirty="0">
                <a:solidFill>
                  <a:srgbClr val="C00000"/>
                </a:solidFill>
              </a:rPr>
              <a:t>比較演算子</a:t>
            </a:r>
            <a:r>
              <a:rPr lang="ja-JP" altLang="en-US" sz="1200" dirty="0"/>
              <a:t>を用いて、入力・計算した結果のデータを利用することがあります</a:t>
            </a:r>
            <a:r>
              <a:rPr lang="en-US" altLang="ja-JP" sz="1200" dirty="0"/>
              <a:t> </a:t>
            </a:r>
            <a:r>
              <a:rPr lang="ja-JP" altLang="en-US" sz="1200" dirty="0"/>
              <a:t>。</a:t>
            </a:r>
            <a:endParaRPr lang="en-US" altLang="ja-JP" sz="1200" dirty="0"/>
          </a:p>
        </p:txBody>
      </p:sp>
      <p:sp>
        <p:nvSpPr>
          <p:cNvPr id="4" name="スライド番号プレースホルダー 3"/>
          <p:cNvSpPr>
            <a:spLocks noGrp="1"/>
          </p:cNvSpPr>
          <p:nvPr>
            <p:ph type="sldNum" sz="quarter" idx="5"/>
          </p:nvPr>
        </p:nvSpPr>
        <p:spPr/>
        <p:txBody>
          <a:bodyPr/>
          <a:lstStyle/>
          <a:p>
            <a:fld id="{A59F28DE-08BB-4023-B4EF-AA8177F4B9CA}" type="slidenum">
              <a:rPr kumimoji="1" lang="ja-JP" altLang="en-US" smtClean="0"/>
              <a:t>6</a:t>
            </a:fld>
            <a:endParaRPr kumimoji="1" lang="ja-JP" altLang="en-US"/>
          </a:p>
        </p:txBody>
      </p:sp>
    </p:spTree>
    <p:extLst>
      <p:ext uri="{BB962C8B-B14F-4D97-AF65-F5344CB8AC3E}">
        <p14:creationId xmlns:p14="http://schemas.microsoft.com/office/powerpoint/2010/main" val="384885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CB249-461C-E17B-9518-7058352466A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AA1B4E-85CB-F60B-0B3A-EAAD95B9FC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2273EE-F4FA-3484-FB49-8965257C40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i="0" u="none" strike="noStrike" baseline="0" dirty="0"/>
              <a:t>図</a:t>
            </a:r>
            <a:r>
              <a:rPr lang="en-US" altLang="ja-JP" sz="1200" b="1" i="0" u="none" strike="noStrike" baseline="0" dirty="0"/>
              <a:t>2</a:t>
            </a:r>
            <a:r>
              <a:rPr lang="ja-JP" altLang="en-US" sz="1200" b="1" i="0" u="none" strike="noStrike" baseline="0" dirty="0"/>
              <a:t>　演算子と比較演算子（</a:t>
            </a:r>
            <a:r>
              <a:rPr lang="en-US" altLang="ja-JP" sz="1200" b="1" i="0" u="none" strike="noStrike" baseline="0" dirty="0"/>
              <a:t>Python</a:t>
            </a:r>
            <a:r>
              <a:rPr lang="ja-JP" altLang="en-US" sz="1200" b="1" i="0" u="none" strike="noStrike" baseline="0" dirty="0"/>
              <a:t>の例）</a:t>
            </a:r>
            <a:endParaRPr lang="en-US" altLang="ja-JP" sz="1200" b="1"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a:t>・演算子は、足し算や引き算などの</a:t>
            </a:r>
            <a:r>
              <a:rPr lang="ja-JP" altLang="en-US" dirty="0"/>
              <a:t>計算や操作をする演算子（記号）。</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a:t>・比較演算子は、値を比較するための演算子（記号）です。</a:t>
            </a:r>
            <a:endParaRPr lang="en-US" altLang="ja-JP"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a:t>・「＝」の使い方は数学と違います。「値が等しい」ことを表すときは「＝」を２つ使うので、注意しましょう。</a:t>
            </a:r>
            <a:endParaRPr lang="en-US" altLang="ja-JP" sz="1200" b="0" i="0" u="none" strike="noStrike" baseline="0" dirty="0"/>
          </a:p>
        </p:txBody>
      </p:sp>
      <p:sp>
        <p:nvSpPr>
          <p:cNvPr id="4" name="スライド番号プレースホルダー 3">
            <a:extLst>
              <a:ext uri="{FF2B5EF4-FFF2-40B4-BE49-F238E27FC236}">
                <a16:creationId xmlns:a16="http://schemas.microsoft.com/office/drawing/2014/main" id="{D3B99658-6838-19C7-61F6-AAAD89ED6936}"/>
              </a:ext>
            </a:extLst>
          </p:cNvPr>
          <p:cNvSpPr>
            <a:spLocks noGrp="1"/>
          </p:cNvSpPr>
          <p:nvPr>
            <p:ph type="sldNum" sz="quarter" idx="5"/>
          </p:nvPr>
        </p:nvSpPr>
        <p:spPr/>
        <p:txBody>
          <a:bodyPr/>
          <a:lstStyle/>
          <a:p>
            <a:fld id="{A59F28DE-08BB-4023-B4EF-AA8177F4B9CA}" type="slidenum">
              <a:rPr kumimoji="1" lang="ja-JP" altLang="en-US" smtClean="0"/>
              <a:t>7</a:t>
            </a:fld>
            <a:endParaRPr kumimoji="1" lang="ja-JP" altLang="en-US"/>
          </a:p>
        </p:txBody>
      </p:sp>
    </p:spTree>
    <p:extLst>
      <p:ext uri="{BB962C8B-B14F-4D97-AF65-F5344CB8AC3E}">
        <p14:creationId xmlns:p14="http://schemas.microsoft.com/office/powerpoint/2010/main" val="322926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ja-JP" altLang="en-US" sz="1200" dirty="0"/>
              <a:t>・結果のデータは変数に保存しますが、複数の情報を効率よく扱いたい場合は、</a:t>
            </a:r>
            <a:r>
              <a:rPr lang="ja-JP" altLang="en-US" sz="1200" b="1" dirty="0">
                <a:solidFill>
                  <a:srgbClr val="C00000"/>
                </a:solidFill>
              </a:rPr>
              <a:t>配列（リスト）</a:t>
            </a:r>
            <a:r>
              <a:rPr lang="ja-JP" altLang="en-US" sz="1200" dirty="0"/>
              <a:t>を使います。</a:t>
            </a:r>
            <a:endParaRPr lang="en-US" altLang="ja-JP" sz="1200" b="0" i="0" u="none" strike="noStrike" baseline="0" dirty="0"/>
          </a:p>
          <a:p>
            <a:pPr marL="0" indent="0">
              <a:spcAft>
                <a:spcPts val="1800"/>
              </a:spcAft>
              <a:buFont typeface="Arial" panose="020B0604020202020204" pitchFamily="34" charset="0"/>
              <a:buNone/>
            </a:pPr>
            <a:r>
              <a:rPr lang="ja-JP" altLang="en-US" sz="1200" dirty="0"/>
              <a:t>・配列は名前をつけることができ、さらにデータが先頭から何番目に入っているかという順番を指定して、保存したり取り出したりすることができます。</a:t>
            </a:r>
            <a:endParaRPr lang="en-US" altLang="ja-JP" sz="1200" dirty="0"/>
          </a:p>
          <a:p>
            <a:pPr marL="0" indent="0">
              <a:spcAft>
                <a:spcPts val="1800"/>
              </a:spcAft>
              <a:buFont typeface="Arial" panose="020B0604020202020204" pitchFamily="34" charset="0"/>
              <a:buNone/>
            </a:pPr>
            <a:r>
              <a:rPr lang="ja-JP" altLang="en-US" sz="1200" dirty="0"/>
              <a:t>・変数や配列と順次、反復、分岐を組み合わせることで、より複雑な処理をプログラムで実現することができます。</a:t>
            </a:r>
            <a:endParaRPr lang="en-US" altLang="ja-JP" sz="1200" b="0" i="0" u="none" strike="noStrike" baseline="0" dirty="0"/>
          </a:p>
          <a:p>
            <a:endParaRPr kumimoji="1" lang="ja-JP" altLang="en-US" dirty="0"/>
          </a:p>
        </p:txBody>
      </p:sp>
      <p:sp>
        <p:nvSpPr>
          <p:cNvPr id="4" name="スライド番号プレースホルダー 3"/>
          <p:cNvSpPr>
            <a:spLocks noGrp="1"/>
          </p:cNvSpPr>
          <p:nvPr>
            <p:ph type="sldNum" sz="quarter" idx="5"/>
          </p:nvPr>
        </p:nvSpPr>
        <p:spPr/>
        <p:txBody>
          <a:bodyPr/>
          <a:lstStyle/>
          <a:p>
            <a:fld id="{A59F28DE-08BB-4023-B4EF-AA8177F4B9CA}" type="slidenum">
              <a:rPr kumimoji="1" lang="ja-JP" altLang="en-US" smtClean="0"/>
              <a:t>8</a:t>
            </a:fld>
            <a:endParaRPr kumimoji="1" lang="ja-JP" altLang="en-US"/>
          </a:p>
        </p:txBody>
      </p:sp>
    </p:spTree>
    <p:extLst>
      <p:ext uri="{BB962C8B-B14F-4D97-AF65-F5344CB8AC3E}">
        <p14:creationId xmlns:p14="http://schemas.microsoft.com/office/powerpoint/2010/main" val="5524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427F3-0D19-4E1C-4315-23EF90F8E0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161B810-4BA9-EA18-D294-8D669DF468C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174C584-4630-554E-388D-19A67766FBAE}"/>
              </a:ext>
            </a:extLst>
          </p:cNvPr>
          <p:cNvSpPr>
            <a:spLocks noGrp="1"/>
          </p:cNvSpPr>
          <p:nvPr>
            <p:ph type="body" idx="1"/>
          </p:nvPr>
        </p:nvSpPr>
        <p:spPr/>
        <p:txBody>
          <a:bodyPr/>
          <a:lstStyle/>
          <a:p>
            <a:r>
              <a:rPr kumimoji="1" lang="ja-JP" altLang="en-US" b="1" dirty="0"/>
              <a:t>図３ 変数と配列（リスト）の考え方とプログラムの例</a:t>
            </a:r>
            <a:endParaRPr kumimoji="1" lang="en-US" altLang="ja-JP" b="1" dirty="0"/>
          </a:p>
          <a:p>
            <a:endParaRPr kumimoji="1" lang="en-US" altLang="ja-JP" dirty="0"/>
          </a:p>
          <a:p>
            <a:r>
              <a:rPr kumimoji="1" lang="ja-JP" altLang="en-US" dirty="0"/>
              <a:t>・</a:t>
            </a:r>
            <a:r>
              <a:rPr kumimoji="1" lang="ja-JP" altLang="en-US" b="0" dirty="0"/>
              <a:t>まず、変数と配列の考え方をみていきましょう。</a:t>
            </a:r>
            <a:endParaRPr kumimoji="1" lang="en-US" altLang="ja-JP" b="0" dirty="0"/>
          </a:p>
          <a:p>
            <a:endParaRPr kumimoji="1" lang="en-US" altLang="ja-JP" b="0" dirty="0"/>
          </a:p>
          <a:p>
            <a:r>
              <a:rPr lang="ja-JP" altLang="en-US" b="0" dirty="0"/>
              <a:t>・変数は、名前のついた箱をイメージしてみましょう。</a:t>
            </a:r>
            <a:br>
              <a:rPr lang="ja-JP" altLang="en-US" b="0" dirty="0"/>
            </a:br>
            <a:r>
              <a:rPr lang="ja-JP" altLang="en-US" b="0" dirty="0"/>
              <a:t> 中に値をしまっておいて、あとでその名前を使って中身を使う（読み出す）ことができます。</a:t>
            </a:r>
          </a:p>
          <a:p>
            <a:endParaRPr lang="en-US" altLang="ja-JP" b="0" dirty="0"/>
          </a:p>
          <a:p>
            <a:r>
              <a:rPr lang="ja-JP" altLang="en-US" b="0" dirty="0"/>
              <a:t>・配列は、番号のついた仕切りがある箱をイメージしましょう。</a:t>
            </a:r>
            <a:br>
              <a:rPr lang="ja-JP" altLang="en-US" b="0" dirty="0"/>
            </a:br>
            <a:r>
              <a:rPr lang="ja-JP" altLang="en-US" b="0" dirty="0"/>
              <a:t> </a:t>
            </a:r>
            <a:r>
              <a:rPr lang="en-US" altLang="ja-JP" b="0" dirty="0"/>
              <a:t>1</a:t>
            </a:r>
            <a:r>
              <a:rPr lang="ja-JP" altLang="en-US" b="0" dirty="0"/>
              <a:t>つの名前でまとめて管理できて、番号を使ってそれぞれの中身を使うことができます。</a:t>
            </a:r>
            <a:endParaRPr lang="en-US" altLang="ja-JP" b="0" dirty="0"/>
          </a:p>
          <a:p>
            <a:endParaRPr lang="ja-JP" altLang="en-US" b="0" dirty="0"/>
          </a:p>
          <a:p>
            <a:r>
              <a:rPr lang="en-US" altLang="ja-JP" b="0" dirty="0"/>
              <a:t>※Python</a:t>
            </a:r>
            <a:r>
              <a:rPr lang="ja-JP" altLang="en-US" b="0" dirty="0"/>
              <a:t>では、配列のことを「リスト」と呼ぶので、覚えておきましょう。</a:t>
            </a:r>
          </a:p>
        </p:txBody>
      </p:sp>
      <p:sp>
        <p:nvSpPr>
          <p:cNvPr id="4" name="スライド番号プレースホルダー 3">
            <a:extLst>
              <a:ext uri="{FF2B5EF4-FFF2-40B4-BE49-F238E27FC236}">
                <a16:creationId xmlns:a16="http://schemas.microsoft.com/office/drawing/2014/main" id="{EF30FF30-E9A6-9251-44C1-C0F50452F9C0}"/>
              </a:ext>
            </a:extLst>
          </p:cNvPr>
          <p:cNvSpPr>
            <a:spLocks noGrp="1"/>
          </p:cNvSpPr>
          <p:nvPr>
            <p:ph type="sldNum" sz="quarter" idx="5"/>
          </p:nvPr>
        </p:nvSpPr>
        <p:spPr/>
        <p:txBody>
          <a:bodyPr/>
          <a:lstStyle/>
          <a:p>
            <a:fld id="{A59F28DE-08BB-4023-B4EF-AA8177F4B9CA}" type="slidenum">
              <a:rPr kumimoji="1" lang="ja-JP" altLang="en-US" smtClean="0"/>
              <a:t>9</a:t>
            </a:fld>
            <a:endParaRPr kumimoji="1" lang="ja-JP" altLang="en-US"/>
          </a:p>
        </p:txBody>
      </p:sp>
    </p:spTree>
    <p:extLst>
      <p:ext uri="{BB962C8B-B14F-4D97-AF65-F5344CB8AC3E}">
        <p14:creationId xmlns:p14="http://schemas.microsoft.com/office/powerpoint/2010/main" val="99439702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D000D6DC-3649-2AD8-DDE6-D44857CEC6CE}"/>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AC5DF110-C72C-8293-79BD-F0CC2575B0E1}"/>
              </a:ext>
            </a:extLst>
          </p:cNvPr>
          <p:cNvSpPr>
            <a:spLocks noGrp="1"/>
          </p:cNvSpPr>
          <p:nvPr>
            <p:ph type="sldNum" sz="quarter" idx="12"/>
          </p:nvPr>
        </p:nvSpPr>
        <p:spPr>
          <a:xfrm>
            <a:off x="9448800" y="6559826"/>
            <a:ext cx="2743200" cy="289866"/>
          </a:xfrm>
          <a:prstGeom prst="rect">
            <a:avLst/>
          </a:prstGeom>
        </p:spPr>
        <p:txBody>
          <a:bodyPr/>
          <a:lstStyle/>
          <a:p>
            <a:fld id="{65063E44-D904-4499-9CA6-ACDC06962327}" type="slidenum">
              <a:rPr kumimoji="1" lang="ja-JP" altLang="en-US" smtClean="0"/>
              <a:t>‹#›</a:t>
            </a:fld>
            <a:endParaRPr kumimoji="1" lang="ja-JP" altLang="en-US"/>
          </a:p>
        </p:txBody>
      </p:sp>
      <p:grpSp>
        <p:nvGrpSpPr>
          <p:cNvPr id="36" name="グループ化 35">
            <a:extLst>
              <a:ext uri="{FF2B5EF4-FFF2-40B4-BE49-F238E27FC236}">
                <a16:creationId xmlns:a16="http://schemas.microsoft.com/office/drawing/2014/main" id="{3124F13D-7DA8-2D89-C13E-9EE0DBF95D3C}"/>
              </a:ext>
            </a:extLst>
          </p:cNvPr>
          <p:cNvGrpSpPr/>
          <p:nvPr userDrawn="1"/>
        </p:nvGrpSpPr>
        <p:grpSpPr>
          <a:xfrm>
            <a:off x="13704" y="103970"/>
            <a:ext cx="771488" cy="879137"/>
            <a:chOff x="13704" y="103970"/>
            <a:chExt cx="771488" cy="879137"/>
          </a:xfrm>
        </p:grpSpPr>
        <p:pic>
          <p:nvPicPr>
            <p:cNvPr id="9" name="図 8">
              <a:extLst>
                <a:ext uri="{FF2B5EF4-FFF2-40B4-BE49-F238E27FC236}">
                  <a16:creationId xmlns:a16="http://schemas.microsoft.com/office/drawing/2014/main" id="{53193318-1893-C954-CF24-A0CE94827C6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796" b="93061" l="8837" r="94419">
                          <a14:foregroundMark x1="93023" y1="46122" x2="93023" y2="46122"/>
                          <a14:foregroundMark x1="60930" y1="93469" x2="60930" y2="93469"/>
                          <a14:foregroundMark x1="94419" y1="42857" x2="94419" y2="42857"/>
                          <a14:foregroundMark x1="90698" y1="15918" x2="90698" y2="15918"/>
                          <a14:foregroundMark x1="81395" y1="18776" x2="81395" y2="18776"/>
                          <a14:foregroundMark x1="70698" y1="20000" x2="70698" y2="20000"/>
                          <a14:foregroundMark x1="59070" y1="22857" x2="59070" y2="22857"/>
                        </a14:backgroundRemoval>
                      </a14:imgEffect>
                    </a14:imgLayer>
                  </a14:imgProps>
                </a:ext>
              </a:extLst>
            </a:blip>
            <a:stretch>
              <a:fillRect/>
            </a:stretch>
          </p:blipFill>
          <p:spPr>
            <a:xfrm>
              <a:off x="13704" y="103970"/>
              <a:ext cx="771488" cy="879137"/>
            </a:xfrm>
            <a:prstGeom prst="rect">
              <a:avLst/>
            </a:prstGeom>
          </p:spPr>
        </p:pic>
        <p:sp>
          <p:nvSpPr>
            <p:cNvPr id="19" name="楕円 18">
              <a:extLst>
                <a:ext uri="{FF2B5EF4-FFF2-40B4-BE49-F238E27FC236}">
                  <a16:creationId xmlns:a16="http://schemas.microsoft.com/office/drawing/2014/main" id="{61A6C6F8-1D60-20F7-56C9-47C4EE2936C9}"/>
                </a:ext>
              </a:extLst>
            </p:cNvPr>
            <p:cNvSpPr/>
            <p:nvPr userDrawn="1"/>
          </p:nvSpPr>
          <p:spPr>
            <a:xfrm>
              <a:off x="223520" y="396240"/>
              <a:ext cx="457200" cy="497840"/>
            </a:xfrm>
            <a:prstGeom prst="ellipse">
              <a:avLst/>
            </a:prstGeom>
            <a:solidFill>
              <a:srgbClr val="7F5C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DFF2FC"/>
                </a:solidFill>
              </a:endParaRPr>
            </a:p>
          </p:txBody>
        </p:sp>
      </p:grpSp>
      <p:sp>
        <p:nvSpPr>
          <p:cNvPr id="13" name="正方形/長方形 12">
            <a:extLst>
              <a:ext uri="{FF2B5EF4-FFF2-40B4-BE49-F238E27FC236}">
                <a16:creationId xmlns:a16="http://schemas.microsoft.com/office/drawing/2014/main" id="{4B121051-4211-FEEE-4370-062E483AE192}"/>
              </a:ext>
            </a:extLst>
          </p:cNvPr>
          <p:cNvSpPr/>
          <p:nvPr userDrawn="1"/>
        </p:nvSpPr>
        <p:spPr>
          <a:xfrm>
            <a:off x="904462" y="983105"/>
            <a:ext cx="11287538" cy="5288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8EA5BBC3-D925-CA4A-A93F-7F5ADE145F7C}"/>
              </a:ext>
            </a:extLst>
          </p:cNvPr>
          <p:cNvPicPr>
            <a:picLocks noChangeAspect="1"/>
          </p:cNvPicPr>
          <p:nvPr userDrawn="1"/>
        </p:nvPicPr>
        <p:blipFill>
          <a:blip r:embed="rId4"/>
          <a:stretch>
            <a:fillRect/>
          </a:stretch>
        </p:blipFill>
        <p:spPr>
          <a:xfrm>
            <a:off x="914401" y="1071544"/>
            <a:ext cx="6338795" cy="957116"/>
          </a:xfrm>
          <a:prstGeom prst="rect">
            <a:avLst/>
          </a:prstGeom>
        </p:spPr>
      </p:pic>
      <p:sp>
        <p:nvSpPr>
          <p:cNvPr id="17" name="四角形: 角を丸くする 16">
            <a:extLst>
              <a:ext uri="{FF2B5EF4-FFF2-40B4-BE49-F238E27FC236}">
                <a16:creationId xmlns:a16="http://schemas.microsoft.com/office/drawing/2014/main" id="{BE897DB1-EF6F-975B-C6B3-D8AB44D505E9}"/>
              </a:ext>
            </a:extLst>
          </p:cNvPr>
          <p:cNvSpPr/>
          <p:nvPr userDrawn="1"/>
        </p:nvSpPr>
        <p:spPr>
          <a:xfrm>
            <a:off x="1209040" y="1201281"/>
            <a:ext cx="3362960" cy="688479"/>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168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レイアウト１">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A5F9B13-5099-B4E1-CCBF-17D912F27687}"/>
              </a:ext>
            </a:extLst>
          </p:cNvPr>
          <p:cNvSpPr/>
          <p:nvPr userDrawn="1"/>
        </p:nvSpPr>
        <p:spPr>
          <a:xfrm>
            <a:off x="560355" y="365125"/>
            <a:ext cx="11113485" cy="5811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ッター プレースホルダー 4">
            <a:extLst>
              <a:ext uri="{FF2B5EF4-FFF2-40B4-BE49-F238E27FC236}">
                <a16:creationId xmlns:a16="http://schemas.microsoft.com/office/drawing/2014/main" id="{5C68DCB8-EE2E-488B-DAE7-799F74C762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E5561E-4EEE-C1C3-B656-0195C0004B49}"/>
              </a:ext>
            </a:extLst>
          </p:cNvPr>
          <p:cNvSpPr>
            <a:spLocks noGrp="1"/>
          </p:cNvSpPr>
          <p:nvPr>
            <p:ph type="sldNum" sz="quarter" idx="12"/>
          </p:nvPr>
        </p:nvSpPr>
        <p:spPr>
          <a:xfrm>
            <a:off x="8610600" y="6356350"/>
            <a:ext cx="2743200" cy="365125"/>
          </a:xfrm>
          <a:prstGeom prst="rect">
            <a:avLst/>
          </a:prstGeom>
        </p:spPr>
        <p:txBody>
          <a:bodyPr/>
          <a:lstStyle/>
          <a:p>
            <a:fld id="{65063E44-D904-4499-9CA6-ACDC06962327}" type="slidenum">
              <a:rPr kumimoji="1" lang="ja-JP" altLang="en-US" smtClean="0"/>
              <a:t>‹#›</a:t>
            </a:fld>
            <a:endParaRPr kumimoji="1" lang="ja-JP" altLang="en-US"/>
          </a:p>
        </p:txBody>
      </p:sp>
      <p:sp>
        <p:nvSpPr>
          <p:cNvPr id="9" name="正方形/長方形 8">
            <a:extLst>
              <a:ext uri="{FF2B5EF4-FFF2-40B4-BE49-F238E27FC236}">
                <a16:creationId xmlns:a16="http://schemas.microsoft.com/office/drawing/2014/main" id="{A20228AE-7C3B-B54C-1C15-09387BE6E06C}"/>
              </a:ext>
            </a:extLst>
          </p:cNvPr>
          <p:cNvSpPr/>
          <p:nvPr userDrawn="1"/>
        </p:nvSpPr>
        <p:spPr>
          <a:xfrm>
            <a:off x="395998" y="138510"/>
            <a:ext cx="3128252" cy="416560"/>
          </a:xfrm>
          <a:prstGeom prst="rect">
            <a:avLst/>
          </a:prstGeom>
          <a:solidFill>
            <a:srgbClr val="034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9EB11B4-25EB-364A-8AB7-1AFC51902AEA}"/>
              </a:ext>
            </a:extLst>
          </p:cNvPr>
          <p:cNvSpPr txBox="1"/>
          <p:nvPr userDrawn="1"/>
        </p:nvSpPr>
        <p:spPr>
          <a:xfrm>
            <a:off x="560355" y="185738"/>
            <a:ext cx="2815194" cy="369332"/>
          </a:xfrm>
          <a:prstGeom prst="rect">
            <a:avLst/>
          </a:prstGeom>
          <a:noFill/>
        </p:spPr>
        <p:txBody>
          <a:bodyPr wrap="square" rtlCol="0">
            <a:spAutoFit/>
          </a:bodyPr>
          <a:lstStyle/>
          <a:p>
            <a:r>
              <a:rPr kumimoji="1" lang="en-US" altLang="ja-JP" b="1" dirty="0">
                <a:solidFill>
                  <a:srgbClr val="DFF2FC"/>
                </a:solidFill>
                <a:latin typeface="+mn-lt"/>
              </a:rPr>
              <a:t>UNIT5-3 </a:t>
            </a:r>
            <a:r>
              <a:rPr kumimoji="1" lang="ja-JP" altLang="en-US" b="1" dirty="0">
                <a:solidFill>
                  <a:srgbClr val="DFF2FC"/>
                </a:solidFill>
                <a:latin typeface="+mn-lt"/>
              </a:rPr>
              <a:t>プログラミング</a:t>
            </a:r>
          </a:p>
        </p:txBody>
      </p:sp>
      <p:sp>
        <p:nvSpPr>
          <p:cNvPr id="11" name="楕円 10">
            <a:extLst>
              <a:ext uri="{FF2B5EF4-FFF2-40B4-BE49-F238E27FC236}">
                <a16:creationId xmlns:a16="http://schemas.microsoft.com/office/drawing/2014/main" id="{F673D789-4938-7CCF-A024-E4A095A347F2}"/>
              </a:ext>
            </a:extLst>
          </p:cNvPr>
          <p:cNvSpPr/>
          <p:nvPr userDrawn="1"/>
        </p:nvSpPr>
        <p:spPr>
          <a:xfrm>
            <a:off x="936596" y="847725"/>
            <a:ext cx="457200" cy="457200"/>
          </a:xfrm>
          <a:prstGeom prst="ellipse">
            <a:avLst/>
          </a:prstGeom>
          <a:solidFill>
            <a:srgbClr val="C11A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410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レイアウト１">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A5F9B13-5099-B4E1-CCBF-17D912F27687}"/>
              </a:ext>
            </a:extLst>
          </p:cNvPr>
          <p:cNvSpPr/>
          <p:nvPr userDrawn="1"/>
        </p:nvSpPr>
        <p:spPr>
          <a:xfrm>
            <a:off x="560355" y="365125"/>
            <a:ext cx="11113485" cy="5811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ッター プレースホルダー 4">
            <a:extLst>
              <a:ext uri="{FF2B5EF4-FFF2-40B4-BE49-F238E27FC236}">
                <a16:creationId xmlns:a16="http://schemas.microsoft.com/office/drawing/2014/main" id="{5C68DCB8-EE2E-488B-DAE7-799F74C762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E5561E-4EEE-C1C3-B656-0195C0004B49}"/>
              </a:ext>
            </a:extLst>
          </p:cNvPr>
          <p:cNvSpPr>
            <a:spLocks noGrp="1"/>
          </p:cNvSpPr>
          <p:nvPr>
            <p:ph type="sldNum" sz="quarter" idx="12"/>
          </p:nvPr>
        </p:nvSpPr>
        <p:spPr>
          <a:xfrm>
            <a:off x="8610600" y="6356350"/>
            <a:ext cx="2743200" cy="365125"/>
          </a:xfrm>
          <a:prstGeom prst="rect">
            <a:avLst/>
          </a:prstGeom>
        </p:spPr>
        <p:txBody>
          <a:bodyPr/>
          <a:lstStyle/>
          <a:p>
            <a:fld id="{65063E44-D904-4499-9CA6-ACDC06962327}" type="slidenum">
              <a:rPr kumimoji="1" lang="ja-JP" altLang="en-US" smtClean="0"/>
              <a:t>‹#›</a:t>
            </a:fld>
            <a:endParaRPr kumimoji="1" lang="ja-JP" altLang="en-US"/>
          </a:p>
        </p:txBody>
      </p:sp>
      <p:pic>
        <p:nvPicPr>
          <p:cNvPr id="3" name="図 2">
            <a:extLst>
              <a:ext uri="{FF2B5EF4-FFF2-40B4-BE49-F238E27FC236}">
                <a16:creationId xmlns:a16="http://schemas.microsoft.com/office/drawing/2014/main" id="{B9F1C5BE-D328-3668-C486-86BE9864195A}"/>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5986" b="93310" l="2851" r="96711">
                        <a14:foregroundMark x1="15789" y1="16901" x2="45175" y2="7042"/>
                        <a14:foregroundMark x1="45175" y1="7042" x2="54825" y2="7746"/>
                        <a14:foregroundMark x1="56798" y1="9155" x2="57895" y2="8803"/>
                        <a14:foregroundMark x1="68421" y1="8099" x2="73465" y2="8803"/>
                        <a14:foregroundMark x1="68202" y1="5986" x2="71053" y2="6338"/>
                        <a14:foregroundMark x1="73684" y1="8099" x2="85965" y2="17606"/>
                        <a14:foregroundMark x1="88377" y1="23239" x2="92325" y2="32042"/>
                        <a14:foregroundMark x1="92982" y1="38028" x2="92982" y2="48944"/>
                        <a14:foregroundMark x1="92544" y1="58099" x2="88816" y2="72887"/>
                        <a14:foregroundMark x1="87281" y1="79225" x2="96491" y2="58451"/>
                        <a14:foregroundMark x1="96491" y1="58451" x2="96711" y2="56690"/>
                        <a14:foregroundMark x1="69956" y1="93310" x2="88377" y2="81690"/>
                        <a14:foregroundMark x1="50000" y1="93310" x2="67982" y2="93310"/>
                        <a14:foregroundMark x1="44079" y1="91901" x2="52193" y2="91901"/>
                        <a14:foregroundMark x1="32018" y1="92958" x2="19956" y2="87324"/>
                        <a14:foregroundMark x1="19956" y1="87324" x2="9211" y2="75704"/>
                        <a14:foregroundMark x1="9211" y1="75704" x2="4167" y2="49648"/>
                        <a14:foregroundMark x1="4167" y1="49648" x2="7675" y2="31690"/>
                        <a14:foregroundMark x1="7675" y1="31690" x2="17763" y2="16549"/>
                        <a14:foregroundMark x1="5482" y1="42254" x2="5921" y2="56338"/>
                        <a14:foregroundMark x1="2851" y1="48592" x2="2851" y2="52113"/>
                      </a14:backgroundRemoval>
                    </a14:imgEffect>
                  </a14:imgLayer>
                </a14:imgProps>
              </a:ext>
            </a:extLst>
          </a:blip>
          <a:stretch>
            <a:fillRect/>
          </a:stretch>
        </p:blipFill>
        <p:spPr>
          <a:xfrm>
            <a:off x="1155037" y="781685"/>
            <a:ext cx="1207485" cy="752030"/>
          </a:xfrm>
          <a:prstGeom prst="rect">
            <a:avLst/>
          </a:prstGeom>
        </p:spPr>
      </p:pic>
      <p:sp>
        <p:nvSpPr>
          <p:cNvPr id="2" name="正方形/長方形 1">
            <a:extLst>
              <a:ext uri="{FF2B5EF4-FFF2-40B4-BE49-F238E27FC236}">
                <a16:creationId xmlns:a16="http://schemas.microsoft.com/office/drawing/2014/main" id="{B60300C6-344E-B6AF-BBEA-5EF2ADA721B6}"/>
              </a:ext>
            </a:extLst>
          </p:cNvPr>
          <p:cNvSpPr/>
          <p:nvPr userDrawn="1"/>
        </p:nvSpPr>
        <p:spPr>
          <a:xfrm>
            <a:off x="395998" y="138510"/>
            <a:ext cx="3128252" cy="416560"/>
          </a:xfrm>
          <a:prstGeom prst="rect">
            <a:avLst/>
          </a:prstGeom>
          <a:solidFill>
            <a:srgbClr val="034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9154AFC-AA4D-7885-F193-7A07864B1E14}"/>
              </a:ext>
            </a:extLst>
          </p:cNvPr>
          <p:cNvSpPr txBox="1"/>
          <p:nvPr userDrawn="1"/>
        </p:nvSpPr>
        <p:spPr>
          <a:xfrm>
            <a:off x="560355" y="185738"/>
            <a:ext cx="2815194" cy="369332"/>
          </a:xfrm>
          <a:prstGeom prst="rect">
            <a:avLst/>
          </a:prstGeom>
          <a:noFill/>
        </p:spPr>
        <p:txBody>
          <a:bodyPr wrap="square" rtlCol="0">
            <a:spAutoFit/>
          </a:bodyPr>
          <a:lstStyle/>
          <a:p>
            <a:r>
              <a:rPr kumimoji="1" lang="en-US" altLang="ja-JP" b="1" dirty="0">
                <a:solidFill>
                  <a:srgbClr val="DFF2FC"/>
                </a:solidFill>
                <a:latin typeface="+mn-lt"/>
              </a:rPr>
              <a:t>UNIT5-3 </a:t>
            </a:r>
            <a:r>
              <a:rPr kumimoji="1" lang="ja-JP" altLang="en-US" b="1" dirty="0">
                <a:solidFill>
                  <a:srgbClr val="DFF2FC"/>
                </a:solidFill>
                <a:latin typeface="+mn-lt"/>
              </a:rPr>
              <a:t>プログラミング</a:t>
            </a:r>
          </a:p>
        </p:txBody>
      </p:sp>
    </p:spTree>
    <p:extLst>
      <p:ext uri="{BB962C8B-B14F-4D97-AF65-F5344CB8AC3E}">
        <p14:creationId xmlns:p14="http://schemas.microsoft.com/office/powerpoint/2010/main" val="217108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レイアウト１">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A5F9B13-5099-B4E1-CCBF-17D912F27687}"/>
              </a:ext>
            </a:extLst>
          </p:cNvPr>
          <p:cNvSpPr/>
          <p:nvPr userDrawn="1"/>
        </p:nvSpPr>
        <p:spPr>
          <a:xfrm>
            <a:off x="0" y="0"/>
            <a:ext cx="12191999"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ッター プレースホルダー 4">
            <a:extLst>
              <a:ext uri="{FF2B5EF4-FFF2-40B4-BE49-F238E27FC236}">
                <a16:creationId xmlns:a16="http://schemas.microsoft.com/office/drawing/2014/main" id="{5C68DCB8-EE2E-488B-DAE7-799F74C762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E5561E-4EEE-C1C3-B656-0195C0004B49}"/>
              </a:ext>
            </a:extLst>
          </p:cNvPr>
          <p:cNvSpPr>
            <a:spLocks noGrp="1"/>
          </p:cNvSpPr>
          <p:nvPr>
            <p:ph type="sldNum" sz="quarter" idx="12"/>
          </p:nvPr>
        </p:nvSpPr>
        <p:spPr>
          <a:xfrm>
            <a:off x="8610600" y="6356350"/>
            <a:ext cx="2743200" cy="365125"/>
          </a:xfrm>
          <a:prstGeom prst="rect">
            <a:avLst/>
          </a:prstGeom>
        </p:spPr>
        <p:txBody>
          <a:bodyPr/>
          <a:lstStyle/>
          <a:p>
            <a:fld id="{65063E44-D904-4499-9CA6-ACDC06962327}" type="slidenum">
              <a:rPr kumimoji="1" lang="ja-JP" altLang="en-US" smtClean="0"/>
              <a:t>‹#›</a:t>
            </a:fld>
            <a:endParaRPr kumimoji="1" lang="ja-JP" altLang="en-US"/>
          </a:p>
        </p:txBody>
      </p:sp>
    </p:spTree>
    <p:extLst>
      <p:ext uri="{BB962C8B-B14F-4D97-AF65-F5344CB8AC3E}">
        <p14:creationId xmlns:p14="http://schemas.microsoft.com/office/powerpoint/2010/main" val="413959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レイアウト１">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A5F9B13-5099-B4E1-CCBF-17D912F27687}"/>
              </a:ext>
            </a:extLst>
          </p:cNvPr>
          <p:cNvSpPr/>
          <p:nvPr userDrawn="1"/>
        </p:nvSpPr>
        <p:spPr>
          <a:xfrm>
            <a:off x="0" y="0"/>
            <a:ext cx="121919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ッター プレースホルダー 4">
            <a:extLst>
              <a:ext uri="{FF2B5EF4-FFF2-40B4-BE49-F238E27FC236}">
                <a16:creationId xmlns:a16="http://schemas.microsoft.com/office/drawing/2014/main" id="{5C68DCB8-EE2E-488B-DAE7-799F74C762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E5561E-4EEE-C1C3-B656-0195C0004B49}"/>
              </a:ext>
            </a:extLst>
          </p:cNvPr>
          <p:cNvSpPr>
            <a:spLocks noGrp="1"/>
          </p:cNvSpPr>
          <p:nvPr>
            <p:ph type="sldNum" sz="quarter" idx="12"/>
          </p:nvPr>
        </p:nvSpPr>
        <p:spPr>
          <a:xfrm>
            <a:off x="8610600" y="6356350"/>
            <a:ext cx="2743200" cy="365125"/>
          </a:xfrm>
          <a:prstGeom prst="rect">
            <a:avLst/>
          </a:prstGeom>
        </p:spPr>
        <p:txBody>
          <a:bodyPr/>
          <a:lstStyle/>
          <a:p>
            <a:fld id="{65063E44-D904-4499-9CA6-ACDC06962327}" type="slidenum">
              <a:rPr kumimoji="1" lang="ja-JP" altLang="en-US" smtClean="0"/>
              <a:t>‹#›</a:t>
            </a:fld>
            <a:endParaRPr kumimoji="1" lang="ja-JP" altLang="en-US"/>
          </a:p>
        </p:txBody>
      </p:sp>
      <p:pic>
        <p:nvPicPr>
          <p:cNvPr id="3" name="図 2">
            <a:extLst>
              <a:ext uri="{FF2B5EF4-FFF2-40B4-BE49-F238E27FC236}">
                <a16:creationId xmlns:a16="http://schemas.microsoft.com/office/drawing/2014/main" id="{53C7A501-3048-61AE-DD05-A0C2410B3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9" y="6475497"/>
            <a:ext cx="550416" cy="373145"/>
          </a:xfrm>
          <a:prstGeom prst="rect">
            <a:avLst/>
          </a:prstGeom>
        </p:spPr>
      </p:pic>
    </p:spTree>
    <p:extLst>
      <p:ext uri="{BB962C8B-B14F-4D97-AF65-F5344CB8AC3E}">
        <p14:creationId xmlns:p14="http://schemas.microsoft.com/office/powerpoint/2010/main" val="3430136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FF2FC"/>
        </a:solidFill>
        <a:effectLst/>
      </p:bgPr>
    </p:bg>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D7ABDABC-3F80-6299-C0CD-DD1AC537BA01}"/>
              </a:ext>
            </a:extLst>
          </p:cNvPr>
          <p:cNvSpPr>
            <a:spLocks noGrp="1"/>
          </p:cNvSpPr>
          <p:nvPr>
            <p:ph type="ftr" sz="quarter" idx="3"/>
          </p:nvPr>
        </p:nvSpPr>
        <p:spPr>
          <a:xfrm>
            <a:off x="560355" y="6667130"/>
            <a:ext cx="1802167" cy="190869"/>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ja-JP" altLang="en-US" dirty="0"/>
              <a:t>開隆堂 情</a:t>
            </a:r>
            <a:r>
              <a:rPr lang="en-US" altLang="ja-JP" dirty="0"/>
              <a:t>Ⅰ</a:t>
            </a:r>
            <a:r>
              <a:rPr lang="ja-JP" altLang="en-US" dirty="0"/>
              <a:t> </a:t>
            </a:r>
            <a:r>
              <a:rPr lang="en-US" altLang="ja-JP" dirty="0"/>
              <a:t>009-901</a:t>
            </a:r>
            <a:endParaRPr lang="ja-JP" altLang="en-US" dirty="0"/>
          </a:p>
        </p:txBody>
      </p:sp>
      <p:sp>
        <p:nvSpPr>
          <p:cNvPr id="6" name="スライド番号プレースホルダー 5">
            <a:extLst>
              <a:ext uri="{FF2B5EF4-FFF2-40B4-BE49-F238E27FC236}">
                <a16:creationId xmlns:a16="http://schemas.microsoft.com/office/drawing/2014/main" id="{ED280013-E7C7-0997-5E87-CE7756AC5686}"/>
              </a:ext>
            </a:extLst>
          </p:cNvPr>
          <p:cNvSpPr>
            <a:spLocks noGrp="1"/>
          </p:cNvSpPr>
          <p:nvPr>
            <p:ph type="sldNum" sz="quarter" idx="4"/>
          </p:nvPr>
        </p:nvSpPr>
        <p:spPr>
          <a:xfrm>
            <a:off x="9448800" y="6604986"/>
            <a:ext cx="2743200" cy="253013"/>
          </a:xfrm>
          <a:prstGeom prst="rect">
            <a:avLst/>
          </a:prstGeom>
        </p:spPr>
        <p:txBody>
          <a:bodyPr vert="horz" lIns="91440" tIns="45720" rIns="91440" bIns="45720" rtlCol="0" anchor="ctr"/>
          <a:lstStyle>
            <a:lvl1pPr algn="r">
              <a:defRPr sz="1200">
                <a:solidFill>
                  <a:schemeClr val="tx1">
                    <a:tint val="75000"/>
                  </a:schemeClr>
                </a:solidFill>
              </a:defRPr>
            </a:lvl1pPr>
          </a:lstStyle>
          <a:p>
            <a:fld id="{65063E44-D904-4499-9CA6-ACDC06962327}" type="slidenum">
              <a:rPr kumimoji="1" lang="ja-JP" altLang="en-US" smtClean="0"/>
              <a:t>‹#›</a:t>
            </a:fld>
            <a:endParaRPr kumimoji="1" lang="ja-JP" altLang="en-US" dirty="0"/>
          </a:p>
        </p:txBody>
      </p:sp>
      <p:pic>
        <p:nvPicPr>
          <p:cNvPr id="10" name="図 9">
            <a:extLst>
              <a:ext uri="{FF2B5EF4-FFF2-40B4-BE49-F238E27FC236}">
                <a16:creationId xmlns:a16="http://schemas.microsoft.com/office/drawing/2014/main" id="{C1571449-6C34-9001-CF2C-2308AE6ED9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39" y="6475497"/>
            <a:ext cx="550416" cy="373145"/>
          </a:xfrm>
          <a:prstGeom prst="rect">
            <a:avLst/>
          </a:prstGeom>
        </p:spPr>
      </p:pic>
    </p:spTree>
    <p:extLst>
      <p:ext uri="{BB962C8B-B14F-4D97-AF65-F5344CB8AC3E}">
        <p14:creationId xmlns:p14="http://schemas.microsoft.com/office/powerpoint/2010/main" val="400141236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0" r:id="rId3"/>
    <p:sldLayoutId id="2147483662" r:id="rId4"/>
    <p:sldLayoutId id="2147483663" r:id="rId5"/>
  </p:sldLayoutIdLst>
  <p:txStyles>
    <p:title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slide" Target="slide1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3ECE10F-6AD3-6736-E09B-453BC709924E}"/>
              </a:ext>
            </a:extLst>
          </p:cNvPr>
          <p:cNvSpPr txBox="1"/>
          <p:nvPr/>
        </p:nvSpPr>
        <p:spPr>
          <a:xfrm>
            <a:off x="152400" y="325120"/>
            <a:ext cx="646331" cy="646331"/>
          </a:xfrm>
          <a:prstGeom prst="rect">
            <a:avLst/>
          </a:prstGeom>
          <a:noFill/>
        </p:spPr>
        <p:txBody>
          <a:bodyPr wrap="none" rtlCol="0">
            <a:spAutoFit/>
          </a:bodyPr>
          <a:lstStyle/>
          <a:p>
            <a:r>
              <a:rPr kumimoji="1" lang="ja-JP" altLang="en-US" sz="3600" b="1" dirty="0">
                <a:solidFill>
                  <a:srgbClr val="DFF2FC"/>
                </a:solidFill>
              </a:rPr>
              <a:t>５</a:t>
            </a:r>
          </a:p>
        </p:txBody>
      </p:sp>
      <p:sp>
        <p:nvSpPr>
          <p:cNvPr id="8" name="テキスト ボックス 7">
            <a:extLst>
              <a:ext uri="{FF2B5EF4-FFF2-40B4-BE49-F238E27FC236}">
                <a16:creationId xmlns:a16="http://schemas.microsoft.com/office/drawing/2014/main" id="{5CFAA089-DC62-846B-647E-96E70E9A274A}"/>
              </a:ext>
            </a:extLst>
          </p:cNvPr>
          <p:cNvSpPr txBox="1"/>
          <p:nvPr/>
        </p:nvSpPr>
        <p:spPr>
          <a:xfrm>
            <a:off x="798731" y="304800"/>
            <a:ext cx="3416320" cy="646331"/>
          </a:xfrm>
          <a:prstGeom prst="rect">
            <a:avLst/>
          </a:prstGeom>
          <a:noFill/>
        </p:spPr>
        <p:txBody>
          <a:bodyPr wrap="none" rtlCol="0">
            <a:spAutoFit/>
          </a:bodyPr>
          <a:lstStyle/>
          <a:p>
            <a:r>
              <a:rPr kumimoji="1" lang="ja-JP" altLang="en-US" sz="3600" b="1" dirty="0">
                <a:solidFill>
                  <a:srgbClr val="7F5C45"/>
                </a:solidFill>
              </a:rPr>
              <a:t>プログラミング</a:t>
            </a:r>
          </a:p>
        </p:txBody>
      </p:sp>
      <p:sp>
        <p:nvSpPr>
          <p:cNvPr id="9" name="テキスト ボックス 8">
            <a:extLst>
              <a:ext uri="{FF2B5EF4-FFF2-40B4-BE49-F238E27FC236}">
                <a16:creationId xmlns:a16="http://schemas.microsoft.com/office/drawing/2014/main" id="{A54FCAFF-8F84-2079-C86C-19665FF84811}"/>
              </a:ext>
            </a:extLst>
          </p:cNvPr>
          <p:cNvSpPr txBox="1"/>
          <p:nvPr/>
        </p:nvSpPr>
        <p:spPr>
          <a:xfrm>
            <a:off x="1171466" y="1229360"/>
            <a:ext cx="697627" cy="707886"/>
          </a:xfrm>
          <a:prstGeom prst="rect">
            <a:avLst/>
          </a:prstGeom>
          <a:noFill/>
        </p:spPr>
        <p:txBody>
          <a:bodyPr wrap="none" rtlCol="0">
            <a:spAutoFit/>
          </a:bodyPr>
          <a:lstStyle/>
          <a:p>
            <a:r>
              <a:rPr kumimoji="1" lang="ja-JP" altLang="en-US" sz="4000" b="1" dirty="0">
                <a:solidFill>
                  <a:srgbClr val="034387"/>
                </a:solidFill>
              </a:rPr>
              <a:t>３</a:t>
            </a:r>
            <a:endParaRPr kumimoji="1" lang="ja-JP" altLang="en-US" sz="2000" b="1" dirty="0">
              <a:solidFill>
                <a:srgbClr val="034387"/>
              </a:solidFill>
            </a:endParaRPr>
          </a:p>
        </p:txBody>
      </p:sp>
      <p:sp>
        <p:nvSpPr>
          <p:cNvPr id="10" name="テキスト ボックス 9">
            <a:extLst>
              <a:ext uri="{FF2B5EF4-FFF2-40B4-BE49-F238E27FC236}">
                <a16:creationId xmlns:a16="http://schemas.microsoft.com/office/drawing/2014/main" id="{6D71AE22-5989-E20B-ABB0-2023E0D164F3}"/>
              </a:ext>
            </a:extLst>
          </p:cNvPr>
          <p:cNvSpPr txBox="1"/>
          <p:nvPr/>
        </p:nvSpPr>
        <p:spPr>
          <a:xfrm>
            <a:off x="1869093" y="1321693"/>
            <a:ext cx="4134465" cy="523220"/>
          </a:xfrm>
          <a:prstGeom prst="rect">
            <a:avLst/>
          </a:prstGeom>
          <a:noFill/>
        </p:spPr>
        <p:txBody>
          <a:bodyPr wrap="square" rtlCol="0">
            <a:spAutoFit/>
          </a:bodyPr>
          <a:lstStyle/>
          <a:p>
            <a:r>
              <a:rPr kumimoji="1" lang="ja-JP" altLang="en-US" sz="2800" b="1" dirty="0"/>
              <a:t>プログラミング</a:t>
            </a:r>
            <a:endParaRPr kumimoji="1" lang="ja-JP" altLang="en-US" sz="2000" b="1" dirty="0">
              <a:solidFill>
                <a:srgbClr val="034387"/>
              </a:solidFill>
            </a:endParaRPr>
          </a:p>
        </p:txBody>
      </p:sp>
      <p:grpSp>
        <p:nvGrpSpPr>
          <p:cNvPr id="20" name="グループ化 19">
            <a:extLst>
              <a:ext uri="{FF2B5EF4-FFF2-40B4-BE49-F238E27FC236}">
                <a16:creationId xmlns:a16="http://schemas.microsoft.com/office/drawing/2014/main" id="{FF34F2CD-39DB-9D7E-D8C3-ABAAFE7D3C58}"/>
              </a:ext>
            </a:extLst>
          </p:cNvPr>
          <p:cNvGrpSpPr/>
          <p:nvPr/>
        </p:nvGrpSpPr>
        <p:grpSpPr>
          <a:xfrm>
            <a:off x="1209040" y="2360245"/>
            <a:ext cx="5189515" cy="3637088"/>
            <a:chOff x="1209040" y="2360245"/>
            <a:chExt cx="5189515" cy="3637088"/>
          </a:xfrm>
        </p:grpSpPr>
        <p:sp>
          <p:nvSpPr>
            <p:cNvPr id="2" name="四角形: 角を丸くする 1">
              <a:extLst>
                <a:ext uri="{FF2B5EF4-FFF2-40B4-BE49-F238E27FC236}">
                  <a16:creationId xmlns:a16="http://schemas.microsoft.com/office/drawing/2014/main" id="{3F11321E-CD4C-E2A1-2361-CE537A777819}"/>
                </a:ext>
              </a:extLst>
            </p:cNvPr>
            <p:cNvSpPr/>
            <p:nvPr/>
          </p:nvSpPr>
          <p:spPr>
            <a:xfrm>
              <a:off x="1209040" y="2755783"/>
              <a:ext cx="5189515" cy="1346434"/>
            </a:xfrm>
            <a:prstGeom prst="roundRect">
              <a:avLst>
                <a:gd name="adj" fmla="val 50000"/>
              </a:avLst>
            </a:prstGeom>
            <a:solidFill>
              <a:srgbClr val="F4F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3CD0A96B-10F7-59A5-5EFE-A31828C34E1F}"/>
                </a:ext>
              </a:extLst>
            </p:cNvPr>
            <p:cNvSpPr txBox="1"/>
            <p:nvPr/>
          </p:nvSpPr>
          <p:spPr>
            <a:xfrm>
              <a:off x="1510314" y="3026850"/>
              <a:ext cx="4661886" cy="830997"/>
            </a:xfrm>
            <a:prstGeom prst="rect">
              <a:avLst/>
            </a:prstGeom>
            <a:noFill/>
          </p:spPr>
          <p:txBody>
            <a:bodyPr wrap="square" rtlCol="0">
              <a:spAutoFit/>
            </a:bodyPr>
            <a:lstStyle/>
            <a:p>
              <a:r>
                <a:rPr kumimoji="1" lang="ja-JP" altLang="en-US" sz="2400" b="1" dirty="0"/>
                <a:t>プログラミングをするために</a:t>
              </a:r>
              <a:endParaRPr kumimoji="1" lang="en-US" altLang="ja-JP" sz="2400" b="1" dirty="0"/>
            </a:p>
            <a:p>
              <a:r>
                <a:rPr kumimoji="1" lang="ja-JP" altLang="en-US" sz="2400" b="1" dirty="0"/>
                <a:t>必要な、基本的なことを知ろう。</a:t>
              </a:r>
            </a:p>
          </p:txBody>
        </p:sp>
        <p:pic>
          <p:nvPicPr>
            <p:cNvPr id="22" name="図 21">
              <a:extLst>
                <a:ext uri="{FF2B5EF4-FFF2-40B4-BE49-F238E27FC236}">
                  <a16:creationId xmlns:a16="http://schemas.microsoft.com/office/drawing/2014/main" id="{2FCD33D6-CDA6-8CBF-9AF8-F3F64D2C5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43596" y="4244358"/>
              <a:ext cx="2083428" cy="1752975"/>
            </a:xfrm>
            <a:prstGeom prst="rect">
              <a:avLst/>
            </a:prstGeom>
          </p:spPr>
        </p:pic>
        <p:pic>
          <p:nvPicPr>
            <p:cNvPr id="3" name="図 2">
              <a:extLst>
                <a:ext uri="{FF2B5EF4-FFF2-40B4-BE49-F238E27FC236}">
                  <a16:creationId xmlns:a16="http://schemas.microsoft.com/office/drawing/2014/main" id="{576CED75-18F9-BC86-98A6-5174F519220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475" b="89831" l="518" r="97927">
                          <a14:foregroundMark x1="59585" y1="54237" x2="81865" y2="59322"/>
                          <a14:foregroundMark x1="33161" y1="59322" x2="40295" y2="58708"/>
                          <a14:foregroundMark x1="40531" y1="47834" x2="43005" y2="47458"/>
                          <a14:foregroundMark x1="30030" y1="49432" x2="40301" y2="47869"/>
                          <a14:foregroundMark x1="22790" y1="50533" x2="26971" y2="49897"/>
                          <a14:foregroundMark x1="42949" y1="51789" x2="47150" y2="52542"/>
                          <a14:foregroundMark x1="37692" y1="50847" x2="40833" y2="51410"/>
                          <a14:foregroundMark x1="30005" y1="49469" x2="37692" y2="50847"/>
                          <a14:foregroundMark x1="22861" y1="48189" x2="27544" y2="49028"/>
                          <a14:foregroundMark x1="11327" y1="74249" x2="11399" y2="74576"/>
                          <a14:foregroundMark x1="2079" y1="62468" x2="7177" y2="61277"/>
                          <a14:foregroundMark x1="1036" y1="62712" x2="2047" y2="62476"/>
                          <a14:foregroundMark x1="47150" y1="35593" x2="48948" y2="35756"/>
                          <a14:foregroundMark x1="95263" y1="34626" x2="95823" y2="35542"/>
                          <a14:backgroundMark x1="4145" y1="81356" x2="4145" y2="81356"/>
                          <a14:backgroundMark x1="25389" y1="94915" x2="25389" y2="94915"/>
                          <a14:backgroundMark x1="24352" y1="96610" x2="24352" y2="96610"/>
                          <a14:backgroundMark x1="25907" y1="96610" x2="31606" y2="98305"/>
                          <a14:backgroundMark x1="34197" y1="98305" x2="41779" y2="98305"/>
                          <a14:backgroundMark x1="17098" y1="96610" x2="19171" y2="98305"/>
                          <a14:backgroundMark x1="46114" y1="94915" x2="47150" y2="96610"/>
                          <a14:backgroundMark x1="47668" y1="98305" x2="52332" y2="98305"/>
                          <a14:backgroundMark x1="57513" y1="98305" x2="61658" y2="98305"/>
                          <a14:backgroundMark x1="21762" y1="89831" x2="24870" y2="89831"/>
                          <a14:backgroundMark x1="17617" y1="81356" x2="23834" y2="83051"/>
                          <a14:backgroundMark x1="25907" y1="83051" x2="26943" y2="83051"/>
                          <a14:backgroundMark x1="2073" y1="62712" x2="1554" y2="57627"/>
                          <a14:backgroundMark x1="1554" y1="47458" x2="2073" y2="59322"/>
                          <a14:backgroundMark x1="1036" y1="64407" x2="1036" y2="64407"/>
                          <a14:backgroundMark x1="1036" y1="61017" x2="1036" y2="61017"/>
                          <a14:backgroundMark x1="2073" y1="61017" x2="2073" y2="61017"/>
                          <a14:backgroundMark x1="2591" y1="61017" x2="2591" y2="61017"/>
                          <a14:backgroundMark x1="1554" y1="38983" x2="1554" y2="38983"/>
                          <a14:backgroundMark x1="1554" y1="32203" x2="1554" y2="32203"/>
                          <a14:backgroundMark x1="2073" y1="22034" x2="2073" y2="22034"/>
                          <a14:backgroundMark x1="3627" y1="13559" x2="3627" y2="13559"/>
                          <a14:backgroundMark x1="3109" y1="16949" x2="3109" y2="22034"/>
                          <a14:backgroundMark x1="15544" y1="6780" x2="25907" y2="6780"/>
                          <a14:backgroundMark x1="34197" y1="11864" x2="49223" y2="6780"/>
                          <a14:backgroundMark x1="56477" y1="11864" x2="72539" y2="11864"/>
                          <a14:backgroundMark x1="48705" y1="18644" x2="45596" y2="20339"/>
                          <a14:backgroundMark x1="73057" y1="15254" x2="77202" y2="15254"/>
                          <a14:backgroundMark x1="80311" y1="16949" x2="84456" y2="18644"/>
                          <a14:backgroundMark x1="78756" y1="23729" x2="83938" y2="22034"/>
                          <a14:backgroundMark x1="87565" y1="25424" x2="90155" y2="42373"/>
                          <a14:backgroundMark x1="87565" y1="22034" x2="87565" y2="22034"/>
                          <a14:backgroundMark x1="79793" y1="18644" x2="75648" y2="20339"/>
                          <a14:backgroundMark x1="84456" y1="16949" x2="88601" y2="25424"/>
                          <a14:backgroundMark x1="97409" y1="32203" x2="98964" y2="38983"/>
                          <a14:backgroundMark x1="48187" y1="84746" x2="45078" y2="79661"/>
                          <a14:backgroundMark x1="47668" y1="83051" x2="52332" y2="84746"/>
                          <a14:backgroundMark x1="44041" y1="81356" x2="49741" y2="79661"/>
                          <a14:backgroundMark x1="11917" y1="44068" x2="11399" y2="61017"/>
                          <a14:backgroundMark x1="9326" y1="57627" x2="11399" y2="69492"/>
                          <a14:backgroundMark x1="8808" y1="61017" x2="11917" y2="72881"/>
                          <a14:backgroundMark x1="26943" y1="50847" x2="26943" y2="50847"/>
                          <a14:backgroundMark x1="29016" y1="52542" x2="29016" y2="55932"/>
                          <a14:backgroundMark x1="27461" y1="49153" x2="27979" y2="52542"/>
                          <a14:backgroundMark x1="41969" y1="57627" x2="42487" y2="66102"/>
                        </a14:backgroundRemoval>
                      </a14:imgEffect>
                    </a14:imgLayer>
                  </a14:imgProps>
                </a:ext>
              </a:extLst>
            </a:blip>
            <a:stretch>
              <a:fillRect/>
            </a:stretch>
          </p:blipFill>
          <p:spPr>
            <a:xfrm>
              <a:off x="1584960" y="2360245"/>
              <a:ext cx="1838582" cy="562053"/>
            </a:xfrm>
            <a:prstGeom prst="rect">
              <a:avLst/>
            </a:prstGeom>
          </p:spPr>
        </p:pic>
      </p:grpSp>
      <p:grpSp>
        <p:nvGrpSpPr>
          <p:cNvPr id="4" name="グループ化 3">
            <a:extLst>
              <a:ext uri="{FF2B5EF4-FFF2-40B4-BE49-F238E27FC236}">
                <a16:creationId xmlns:a16="http://schemas.microsoft.com/office/drawing/2014/main" id="{44A46E11-F0EE-B4C4-6BAE-741797F3E5A9}"/>
              </a:ext>
            </a:extLst>
          </p:cNvPr>
          <p:cNvGrpSpPr/>
          <p:nvPr/>
        </p:nvGrpSpPr>
        <p:grpSpPr>
          <a:xfrm>
            <a:off x="6576248" y="2360246"/>
            <a:ext cx="5290632" cy="3426210"/>
            <a:chOff x="6576248" y="2360246"/>
            <a:chExt cx="5290632" cy="3426210"/>
          </a:xfrm>
        </p:grpSpPr>
        <p:grpSp>
          <p:nvGrpSpPr>
            <p:cNvPr id="23" name="グループ化 22">
              <a:extLst>
                <a:ext uri="{FF2B5EF4-FFF2-40B4-BE49-F238E27FC236}">
                  <a16:creationId xmlns:a16="http://schemas.microsoft.com/office/drawing/2014/main" id="{C3BB0A10-5CC1-A53D-E6C0-5F6630259FBD}"/>
                </a:ext>
              </a:extLst>
            </p:cNvPr>
            <p:cNvGrpSpPr/>
            <p:nvPr/>
          </p:nvGrpSpPr>
          <p:grpSpPr>
            <a:xfrm>
              <a:off x="6860492" y="2862630"/>
              <a:ext cx="4481959" cy="707886"/>
              <a:chOff x="6860492" y="2862630"/>
              <a:chExt cx="4481959" cy="707886"/>
            </a:xfrm>
          </p:grpSpPr>
          <p:pic>
            <p:nvPicPr>
              <p:cNvPr id="13" name="図 12">
                <a:extLst>
                  <a:ext uri="{FF2B5EF4-FFF2-40B4-BE49-F238E27FC236}">
                    <a16:creationId xmlns:a16="http://schemas.microsoft.com/office/drawing/2014/main" id="{BE2E0469-5690-98EC-E5CD-32DB08D3DCE6}"/>
                  </a:ext>
                </a:extLst>
              </p:cNvPr>
              <p:cNvPicPr>
                <a:picLocks noChangeAspect="1"/>
              </p:cNvPicPr>
              <p:nvPr/>
            </p:nvPicPr>
            <p:blipFill>
              <a:blip r:embed="rId6"/>
              <a:stretch>
                <a:fillRect/>
              </a:stretch>
            </p:blipFill>
            <p:spPr>
              <a:xfrm>
                <a:off x="6860492" y="2910115"/>
                <a:ext cx="426816" cy="426816"/>
              </a:xfrm>
              <a:prstGeom prst="rect">
                <a:avLst/>
              </a:prstGeom>
            </p:spPr>
          </p:pic>
          <p:sp>
            <p:nvSpPr>
              <p:cNvPr id="14" name="テキスト ボックス 13">
                <a:extLst>
                  <a:ext uri="{FF2B5EF4-FFF2-40B4-BE49-F238E27FC236}">
                    <a16:creationId xmlns:a16="http://schemas.microsoft.com/office/drawing/2014/main" id="{8992FD0A-A7B7-6C54-201E-71E4D575098E}"/>
                  </a:ext>
                </a:extLst>
              </p:cNvPr>
              <p:cNvSpPr txBox="1"/>
              <p:nvPr/>
            </p:nvSpPr>
            <p:spPr>
              <a:xfrm>
                <a:off x="7287308" y="2862630"/>
                <a:ext cx="4055143" cy="707886"/>
              </a:xfrm>
              <a:prstGeom prst="rect">
                <a:avLst/>
              </a:prstGeom>
              <a:noFill/>
            </p:spPr>
            <p:txBody>
              <a:bodyPr wrap="square" rtlCol="0">
                <a:spAutoFit/>
              </a:bodyPr>
              <a:lstStyle/>
              <a:p>
                <a:r>
                  <a:rPr kumimoji="1" lang="ja-JP" altLang="en-US" sz="2000" dirty="0"/>
                  <a:t>プログラミング言語には、どのような役割があるのだろうか？</a:t>
                </a:r>
              </a:p>
            </p:txBody>
          </p:sp>
        </p:grpSp>
        <p:grpSp>
          <p:nvGrpSpPr>
            <p:cNvPr id="6" name="グループ化 5">
              <a:extLst>
                <a:ext uri="{FF2B5EF4-FFF2-40B4-BE49-F238E27FC236}">
                  <a16:creationId xmlns:a16="http://schemas.microsoft.com/office/drawing/2014/main" id="{B13F6838-8EA0-9537-1B49-5BC1C691170E}"/>
                </a:ext>
              </a:extLst>
            </p:cNvPr>
            <p:cNvGrpSpPr/>
            <p:nvPr/>
          </p:nvGrpSpPr>
          <p:grpSpPr>
            <a:xfrm>
              <a:off x="6576248" y="2360246"/>
              <a:ext cx="5290632" cy="3426210"/>
              <a:chOff x="6576248" y="2360246"/>
              <a:chExt cx="5290632" cy="3426210"/>
            </a:xfrm>
          </p:grpSpPr>
          <p:sp>
            <p:nvSpPr>
              <p:cNvPr id="5" name="大かっこ 4">
                <a:extLst>
                  <a:ext uri="{FF2B5EF4-FFF2-40B4-BE49-F238E27FC236}">
                    <a16:creationId xmlns:a16="http://schemas.microsoft.com/office/drawing/2014/main" id="{731ED0A8-4D2B-035A-A41A-39C1C20D926F}"/>
                  </a:ext>
                </a:extLst>
              </p:cNvPr>
              <p:cNvSpPr/>
              <p:nvPr/>
            </p:nvSpPr>
            <p:spPr>
              <a:xfrm>
                <a:off x="6576248" y="2360246"/>
                <a:ext cx="5290632" cy="3426210"/>
              </a:xfrm>
              <a:prstGeom prst="bracketPair">
                <a:avLst>
                  <a:gd name="adj" fmla="val 8530"/>
                </a:avLst>
              </a:prstGeom>
              <a:ln w="38100" cap="rnd">
                <a:solidFill>
                  <a:srgbClr val="0343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24" name="直線コネクタ 23">
                <a:extLst>
                  <a:ext uri="{FF2B5EF4-FFF2-40B4-BE49-F238E27FC236}">
                    <a16:creationId xmlns:a16="http://schemas.microsoft.com/office/drawing/2014/main" id="{77FEAD9B-C716-63EE-D65C-E186CF131A75}"/>
                  </a:ext>
                </a:extLst>
              </p:cNvPr>
              <p:cNvCxnSpPr/>
              <p:nvPr/>
            </p:nvCxnSpPr>
            <p:spPr>
              <a:xfrm>
                <a:off x="6576248" y="2735463"/>
                <a:ext cx="1778000" cy="0"/>
              </a:xfrm>
              <a:prstGeom prst="line">
                <a:avLst/>
              </a:prstGeom>
              <a:ln w="19050">
                <a:solidFill>
                  <a:srgbClr val="034387"/>
                </a:solidFill>
                <a:prstDash val="sysDash"/>
                <a:beve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55BB8C0-D86D-9B09-3CC6-2CC1678D2C8A}"/>
                  </a:ext>
                </a:extLst>
              </p:cNvPr>
              <p:cNvSpPr txBox="1"/>
              <p:nvPr/>
            </p:nvSpPr>
            <p:spPr>
              <a:xfrm>
                <a:off x="6894375" y="2416931"/>
                <a:ext cx="1637566" cy="369332"/>
              </a:xfrm>
              <a:prstGeom prst="rect">
                <a:avLst/>
              </a:prstGeom>
              <a:noFill/>
            </p:spPr>
            <p:txBody>
              <a:bodyPr wrap="square" rtlCol="0">
                <a:spAutoFit/>
              </a:bodyPr>
              <a:lstStyle/>
              <a:p>
                <a:r>
                  <a:rPr kumimoji="1" lang="en-US" altLang="ja-JP" b="1" dirty="0">
                    <a:solidFill>
                      <a:srgbClr val="034387"/>
                    </a:solidFill>
                  </a:rPr>
                  <a:t>Introduction</a:t>
                </a:r>
                <a:endParaRPr kumimoji="1" lang="ja-JP" altLang="en-US" b="1" dirty="0">
                  <a:solidFill>
                    <a:srgbClr val="034387"/>
                  </a:solidFill>
                </a:endParaRPr>
              </a:p>
            </p:txBody>
          </p:sp>
        </p:grpSp>
      </p:grpSp>
      <p:pic>
        <p:nvPicPr>
          <p:cNvPr id="26" name="Picture 5">
            <a:extLst>
              <a:ext uri="{FF2B5EF4-FFF2-40B4-BE49-F238E27FC236}">
                <a16:creationId xmlns:a16="http://schemas.microsoft.com/office/drawing/2014/main" id="{2BBC5AAD-BF2F-8C43-E50F-7F62AF0000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9730" y="3570516"/>
            <a:ext cx="3415177" cy="237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55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16BCC-A53A-59D1-7A85-FD3A2EAF4F2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1D898D9-7398-91FF-D66C-36C644B6437D}"/>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３</a:t>
            </a:r>
          </a:p>
        </p:txBody>
      </p:sp>
      <p:sp>
        <p:nvSpPr>
          <p:cNvPr id="6" name="テキスト ボックス 5">
            <a:extLst>
              <a:ext uri="{FF2B5EF4-FFF2-40B4-BE49-F238E27FC236}">
                <a16:creationId xmlns:a16="http://schemas.microsoft.com/office/drawing/2014/main" id="{5FC7544D-1E3F-C663-C5EC-748548F4F1C7}"/>
              </a:ext>
            </a:extLst>
          </p:cNvPr>
          <p:cNvSpPr txBox="1"/>
          <p:nvPr/>
        </p:nvSpPr>
        <p:spPr>
          <a:xfrm>
            <a:off x="1417003" y="843279"/>
            <a:ext cx="4185761" cy="461665"/>
          </a:xfrm>
          <a:prstGeom prst="rect">
            <a:avLst/>
          </a:prstGeom>
          <a:noFill/>
        </p:spPr>
        <p:txBody>
          <a:bodyPr wrap="none" rtlCol="0">
            <a:spAutoFit/>
          </a:bodyPr>
          <a:lstStyle/>
          <a:p>
            <a:r>
              <a:rPr lang="ja-JP" altLang="en-US" sz="2400" b="1" dirty="0">
                <a:solidFill>
                  <a:srgbClr val="C11A20"/>
                </a:solidFill>
              </a:rPr>
              <a:t>複雑な処理を実現するしくみ</a:t>
            </a:r>
            <a:endParaRPr kumimoji="1" lang="ja-JP" altLang="en-US" sz="2400" b="1" dirty="0">
              <a:solidFill>
                <a:srgbClr val="C11A20"/>
              </a:solidFill>
            </a:endParaRPr>
          </a:p>
        </p:txBody>
      </p:sp>
      <p:pic>
        <p:nvPicPr>
          <p:cNvPr id="3" name="図 2">
            <a:extLst>
              <a:ext uri="{FF2B5EF4-FFF2-40B4-BE49-F238E27FC236}">
                <a16:creationId xmlns:a16="http://schemas.microsoft.com/office/drawing/2014/main" id="{E726383D-D583-A040-D32C-2D3463A9D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60" y="1339868"/>
            <a:ext cx="7240010" cy="562053"/>
          </a:xfrm>
          <a:prstGeom prst="rect">
            <a:avLst/>
          </a:prstGeom>
        </p:spPr>
      </p:pic>
      <p:pic>
        <p:nvPicPr>
          <p:cNvPr id="8" name="図 7" descr="ダイアグラム が含まれている画像&#10;&#10;AI 生成コンテンツは誤りを含む可能性があります。">
            <a:extLst>
              <a:ext uri="{FF2B5EF4-FFF2-40B4-BE49-F238E27FC236}">
                <a16:creationId xmlns:a16="http://schemas.microsoft.com/office/drawing/2014/main" id="{BF844D27-D4C5-1870-5CE3-2CE1F81792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003" y="2793321"/>
            <a:ext cx="3385954" cy="1521511"/>
          </a:xfrm>
          <a:prstGeom prst="rect">
            <a:avLst/>
          </a:prstGeom>
        </p:spPr>
      </p:pic>
      <p:pic>
        <p:nvPicPr>
          <p:cNvPr id="27" name="図 26" descr="図形&#10;&#10;AI 生成コンテンツは誤りを含む可能性があります。">
            <a:extLst>
              <a:ext uri="{FF2B5EF4-FFF2-40B4-BE49-F238E27FC236}">
                <a16:creationId xmlns:a16="http://schemas.microsoft.com/office/drawing/2014/main" id="{47A7A74B-A829-C602-105A-9F5D2D2DBF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386" y="4717119"/>
            <a:ext cx="1081720" cy="1786938"/>
          </a:xfrm>
          <a:prstGeom prst="rect">
            <a:avLst/>
          </a:prstGeom>
        </p:spPr>
      </p:pic>
      <p:grpSp>
        <p:nvGrpSpPr>
          <p:cNvPr id="11" name="グループ化 10">
            <a:extLst>
              <a:ext uri="{FF2B5EF4-FFF2-40B4-BE49-F238E27FC236}">
                <a16:creationId xmlns:a16="http://schemas.microsoft.com/office/drawing/2014/main" id="{EA782743-845D-A663-AADB-5D3F433AA24F}"/>
              </a:ext>
            </a:extLst>
          </p:cNvPr>
          <p:cNvGrpSpPr/>
          <p:nvPr/>
        </p:nvGrpSpPr>
        <p:grpSpPr>
          <a:xfrm>
            <a:off x="4950939" y="2223081"/>
            <a:ext cx="6352835" cy="3791639"/>
            <a:chOff x="4950939" y="2223081"/>
            <a:chExt cx="6352835" cy="3791639"/>
          </a:xfrm>
        </p:grpSpPr>
        <p:sp>
          <p:nvSpPr>
            <p:cNvPr id="33" name="正方形/長方形 32">
              <a:extLst>
                <a:ext uri="{FF2B5EF4-FFF2-40B4-BE49-F238E27FC236}">
                  <a16:creationId xmlns:a16="http://schemas.microsoft.com/office/drawing/2014/main" id="{73B21DD8-ED7A-980C-52C4-28FE6783ABBA}"/>
                </a:ext>
              </a:extLst>
            </p:cNvPr>
            <p:cNvSpPr/>
            <p:nvPr/>
          </p:nvSpPr>
          <p:spPr>
            <a:xfrm>
              <a:off x="4950939" y="2223081"/>
              <a:ext cx="6352835" cy="3791639"/>
            </a:xfrm>
            <a:prstGeom prst="rect">
              <a:avLst/>
            </a:prstGeom>
            <a:solidFill>
              <a:srgbClr val="FFF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descr="ダイアグラム&#10;&#10;AI 生成コンテンツは誤りを含む可能性があります。">
              <a:extLst>
                <a:ext uri="{FF2B5EF4-FFF2-40B4-BE49-F238E27FC236}">
                  <a16:creationId xmlns:a16="http://schemas.microsoft.com/office/drawing/2014/main" id="{B77D1675-049C-7ABE-306F-DC458D446875}"/>
                </a:ext>
              </a:extLst>
            </p:cNvPr>
            <p:cNvPicPr>
              <a:picLocks noChangeAspect="1"/>
            </p:cNvPicPr>
            <p:nvPr/>
          </p:nvPicPr>
          <p:blipFill>
            <a:blip r:embed="rId6">
              <a:extLst>
                <a:ext uri="{28A0092B-C50C-407E-A947-70E740481C1C}">
                  <a14:useLocalDpi xmlns:a14="http://schemas.microsoft.com/office/drawing/2010/main" val="0"/>
                </a:ext>
              </a:extLst>
            </a:blip>
            <a:srcRect l="23793" t="58338" r="54045" b="29924"/>
            <a:stretch>
              <a:fillRect/>
            </a:stretch>
          </p:blipFill>
          <p:spPr>
            <a:xfrm>
              <a:off x="7013209" y="2927120"/>
              <a:ext cx="3617043" cy="886422"/>
            </a:xfrm>
            <a:prstGeom prst="rect">
              <a:avLst/>
            </a:prstGeom>
          </p:spPr>
        </p:pic>
        <p:pic>
          <p:nvPicPr>
            <p:cNvPr id="14" name="図 13" descr="ダイアグラム&#10;&#10;AI 生成コンテンツは誤りを含む可能性があります。">
              <a:extLst>
                <a:ext uri="{FF2B5EF4-FFF2-40B4-BE49-F238E27FC236}">
                  <a16:creationId xmlns:a16="http://schemas.microsoft.com/office/drawing/2014/main" id="{14A65027-A3F4-36ED-7BEF-D36184D67393}"/>
                </a:ext>
              </a:extLst>
            </p:cNvPr>
            <p:cNvPicPr>
              <a:picLocks noChangeAspect="1"/>
            </p:cNvPicPr>
            <p:nvPr/>
          </p:nvPicPr>
          <p:blipFill>
            <a:blip r:embed="rId6">
              <a:extLst>
                <a:ext uri="{28A0092B-C50C-407E-A947-70E740481C1C}">
                  <a14:useLocalDpi xmlns:a14="http://schemas.microsoft.com/office/drawing/2010/main" val="0"/>
                </a:ext>
              </a:extLst>
            </a:blip>
            <a:srcRect l="27694" t="83849" r="57482" b="7967"/>
            <a:stretch>
              <a:fillRect/>
            </a:stretch>
          </p:blipFill>
          <p:spPr>
            <a:xfrm>
              <a:off x="7013209" y="4314833"/>
              <a:ext cx="2592127" cy="662152"/>
            </a:xfrm>
            <a:prstGeom prst="rect">
              <a:avLst/>
            </a:prstGeom>
          </p:spPr>
        </p:pic>
        <p:sp>
          <p:nvSpPr>
            <p:cNvPr id="29" name="テキスト ボックス 28">
              <a:extLst>
                <a:ext uri="{FF2B5EF4-FFF2-40B4-BE49-F238E27FC236}">
                  <a16:creationId xmlns:a16="http://schemas.microsoft.com/office/drawing/2014/main" id="{8685F5CB-66B2-A416-63C5-38EEFC585356}"/>
                </a:ext>
              </a:extLst>
            </p:cNvPr>
            <p:cNvSpPr txBox="1"/>
            <p:nvPr/>
          </p:nvSpPr>
          <p:spPr>
            <a:xfrm>
              <a:off x="5253998" y="3014109"/>
              <a:ext cx="1709909" cy="461665"/>
            </a:xfrm>
            <a:prstGeom prst="rect">
              <a:avLst/>
            </a:prstGeom>
            <a:noFill/>
          </p:spPr>
          <p:txBody>
            <a:bodyPr wrap="square" rtlCol="0">
              <a:spAutoFit/>
            </a:bodyPr>
            <a:lstStyle/>
            <a:p>
              <a:r>
                <a:rPr lang="ja-JP" altLang="en-US" sz="2400" b="1" i="0" u="none" strike="noStrike" baseline="0" dirty="0">
                  <a:solidFill>
                    <a:srgbClr val="7F5C45"/>
                  </a:solidFill>
                  <a:latin typeface="ＭＳ ゴシック" panose="020B0609070205080204" pitchFamily="49" charset="-128"/>
                  <a:ea typeface="ＭＳ ゴシック" panose="020B0609070205080204" pitchFamily="49" charset="-128"/>
                  <a:cs typeface="Cascadia Mono" panose="020B0609020000020004" pitchFamily="49" charset="0"/>
                </a:rPr>
                <a:t>●</a:t>
              </a:r>
              <a:r>
                <a:rPr lang="en-US" altLang="ja-JP" sz="2400" b="1" i="0" u="none" strike="noStrike" baseline="0" dirty="0">
                  <a:solidFill>
                    <a:srgbClr val="7F5C45"/>
                  </a:solidFill>
                  <a:latin typeface="ＭＳ ゴシック" panose="020B0609070205080204" pitchFamily="49" charset="-128"/>
                  <a:ea typeface="ＭＳ ゴシック" panose="020B0609070205080204" pitchFamily="49" charset="-128"/>
                  <a:cs typeface="Cascadia Mono" panose="020B0609020000020004" pitchFamily="49" charset="0"/>
                </a:rPr>
                <a:t>Scratch</a:t>
              </a:r>
            </a:p>
          </p:txBody>
        </p:sp>
        <p:sp>
          <p:nvSpPr>
            <p:cNvPr id="30" name="テキスト ボックス 29">
              <a:extLst>
                <a:ext uri="{FF2B5EF4-FFF2-40B4-BE49-F238E27FC236}">
                  <a16:creationId xmlns:a16="http://schemas.microsoft.com/office/drawing/2014/main" id="{7431EB92-1E39-BF16-C18A-2ED852242EB3}"/>
                </a:ext>
              </a:extLst>
            </p:cNvPr>
            <p:cNvSpPr txBox="1"/>
            <p:nvPr/>
          </p:nvSpPr>
          <p:spPr>
            <a:xfrm>
              <a:off x="5253998" y="4404567"/>
              <a:ext cx="1557509" cy="461665"/>
            </a:xfrm>
            <a:prstGeom prst="rect">
              <a:avLst/>
            </a:prstGeom>
            <a:noFill/>
          </p:spPr>
          <p:txBody>
            <a:bodyPr wrap="square" rtlCol="0">
              <a:spAutoFit/>
            </a:bodyPr>
            <a:lstStyle/>
            <a:p>
              <a:r>
                <a:rPr lang="ja-JP" altLang="en-US" sz="2400" b="1" i="0" u="none" strike="noStrike" baseline="0" dirty="0">
                  <a:solidFill>
                    <a:srgbClr val="7F5C45"/>
                  </a:solidFill>
                  <a:latin typeface="ＭＳ ゴシック" panose="020B0609070205080204" pitchFamily="49" charset="-128"/>
                  <a:ea typeface="ＭＳ ゴシック" panose="020B0609070205080204" pitchFamily="49" charset="-128"/>
                  <a:cs typeface="Cascadia Mono" panose="020B0609020000020004" pitchFamily="49" charset="0"/>
                </a:rPr>
                <a:t>●</a:t>
              </a:r>
              <a:r>
                <a:rPr lang="en-US" altLang="ja-JP" sz="2400" b="1" i="0" u="none" strike="noStrike" baseline="0" dirty="0">
                  <a:solidFill>
                    <a:srgbClr val="7F5C45"/>
                  </a:solidFill>
                  <a:latin typeface="ＭＳ ゴシック" panose="020B0609070205080204" pitchFamily="49" charset="-128"/>
                  <a:ea typeface="ＭＳ ゴシック" panose="020B0609070205080204" pitchFamily="49" charset="-128"/>
                  <a:cs typeface="Cascadia Mono" panose="020B0609020000020004" pitchFamily="49" charset="0"/>
                </a:rPr>
                <a:t>Python</a:t>
              </a:r>
            </a:p>
          </p:txBody>
        </p:sp>
        <p:sp>
          <p:nvSpPr>
            <p:cNvPr id="34" name="テキスト ボックス 33">
              <a:extLst>
                <a:ext uri="{FF2B5EF4-FFF2-40B4-BE49-F238E27FC236}">
                  <a16:creationId xmlns:a16="http://schemas.microsoft.com/office/drawing/2014/main" id="{57A13F36-504C-27DC-E741-6431CCD9A95B}"/>
                </a:ext>
              </a:extLst>
            </p:cNvPr>
            <p:cNvSpPr txBox="1"/>
            <p:nvPr/>
          </p:nvSpPr>
          <p:spPr>
            <a:xfrm>
              <a:off x="4950939" y="2363266"/>
              <a:ext cx="5635996" cy="461665"/>
            </a:xfrm>
            <a:prstGeom prst="rect">
              <a:avLst/>
            </a:prstGeom>
            <a:noFill/>
          </p:spPr>
          <p:txBody>
            <a:bodyPr wrap="square" rtlCol="0">
              <a:spAutoFit/>
            </a:bodyPr>
            <a:lstStyle/>
            <a:p>
              <a:r>
                <a:rPr lang="ja-JP" altLang="en-US" sz="2400" b="1" i="0" u="none" strike="noStrike" baseline="0" dirty="0"/>
                <a:t>プログラムの例</a:t>
              </a:r>
              <a:endParaRPr lang="en-US" altLang="ja-JP" sz="2400" b="1" i="0" u="none" strike="noStrike" baseline="0" dirty="0"/>
            </a:p>
          </p:txBody>
        </p:sp>
        <p:sp>
          <p:nvSpPr>
            <p:cNvPr id="35" name="テキスト ボックス 34">
              <a:extLst>
                <a:ext uri="{FF2B5EF4-FFF2-40B4-BE49-F238E27FC236}">
                  <a16:creationId xmlns:a16="http://schemas.microsoft.com/office/drawing/2014/main" id="{1C0A5087-CD17-1600-7554-C21930D676D4}"/>
                </a:ext>
              </a:extLst>
            </p:cNvPr>
            <p:cNvSpPr txBox="1"/>
            <p:nvPr/>
          </p:nvSpPr>
          <p:spPr>
            <a:xfrm>
              <a:off x="5409554" y="5310568"/>
              <a:ext cx="3207310" cy="523220"/>
            </a:xfrm>
            <a:prstGeom prst="rect">
              <a:avLst/>
            </a:prstGeom>
            <a:solidFill>
              <a:schemeClr val="bg1"/>
            </a:solidFill>
          </p:spPr>
          <p:txBody>
            <a:bodyPr wrap="square" rtlCol="0">
              <a:spAutoFit/>
            </a:bodyPr>
            <a:lstStyle/>
            <a:p>
              <a:r>
                <a:rPr lang="ja-JP" altLang="en-US" sz="1400" i="0" u="none" strike="noStrike" baseline="0" dirty="0">
                  <a:ea typeface="ＭＳ ゴシック" panose="020B0609070205080204" pitchFamily="49" charset="-128"/>
                  <a:cs typeface="Cascadia Mono" panose="020B0609020000020004" pitchFamily="49" charset="0"/>
                </a:rPr>
                <a:t>＊</a:t>
              </a:r>
              <a:r>
                <a:rPr lang="en-US" altLang="ja-JP" sz="1400" i="0" u="none" strike="noStrike" baseline="0" dirty="0">
                  <a:ea typeface="ＭＳ ゴシック" panose="020B0609070205080204" pitchFamily="49" charset="-128"/>
                  <a:cs typeface="Cascadia Mono" panose="020B0609020000020004" pitchFamily="49" charset="0"/>
                </a:rPr>
                <a:t>Python</a:t>
              </a:r>
              <a:r>
                <a:rPr lang="ja-JP" altLang="en-US" sz="1400" i="0" u="none" strike="noStrike" baseline="0" dirty="0">
                  <a:ea typeface="ＭＳ ゴシック" panose="020B0609070205080204" pitchFamily="49" charset="-128"/>
                  <a:cs typeface="Cascadia Mono" panose="020B0609020000020004" pitchFamily="49" charset="0"/>
                </a:rPr>
                <a:t>では変数の名前を日本語で</a:t>
              </a:r>
              <a:endParaRPr lang="en-US" altLang="ja-JP" sz="1400" i="0" u="none" strike="noStrike" baseline="0" dirty="0">
                <a:ea typeface="ＭＳ ゴシック" panose="020B0609070205080204" pitchFamily="49" charset="-128"/>
                <a:cs typeface="Cascadia Mono" panose="020B0609020000020004" pitchFamily="49" charset="0"/>
              </a:endParaRPr>
            </a:p>
            <a:p>
              <a:r>
                <a:rPr lang="ja-JP" altLang="en-US" sz="1400" i="0" u="none" strike="noStrike" baseline="0" dirty="0">
                  <a:ea typeface="ＭＳ ゴシック" panose="020B0609070205080204" pitchFamily="49" charset="-128"/>
                  <a:cs typeface="Cascadia Mono" panose="020B0609020000020004" pitchFamily="49" charset="0"/>
                </a:rPr>
                <a:t>つけられますが推奨されていませ</a:t>
              </a:r>
              <a:r>
                <a:rPr lang="ja-JP" altLang="en-US" sz="1400" dirty="0">
                  <a:ea typeface="ＭＳ ゴシック" panose="020B0609070205080204" pitchFamily="49" charset="-128"/>
                  <a:cs typeface="Cascadia Mono" panose="020B0609020000020004" pitchFamily="49" charset="0"/>
                </a:rPr>
                <a:t>ん。</a:t>
              </a:r>
              <a:endParaRPr lang="en-US" altLang="ja-JP" sz="1400" i="0" u="none" strike="noStrike" baseline="0" dirty="0">
                <a:ea typeface="ＭＳ ゴシック" panose="020B0609070205080204" pitchFamily="49" charset="-128"/>
                <a:cs typeface="Cascadia Mono" panose="020B0609020000020004" pitchFamily="49" charset="0"/>
              </a:endParaRPr>
            </a:p>
          </p:txBody>
        </p:sp>
      </p:grpSp>
      <p:sp>
        <p:nvSpPr>
          <p:cNvPr id="2" name="テキスト ボックス 1">
            <a:extLst>
              <a:ext uri="{FF2B5EF4-FFF2-40B4-BE49-F238E27FC236}">
                <a16:creationId xmlns:a16="http://schemas.microsoft.com/office/drawing/2014/main" id="{5C5F659A-5B03-E722-1FE9-6117DFEFD202}"/>
              </a:ext>
            </a:extLst>
          </p:cNvPr>
          <p:cNvSpPr txBox="1"/>
          <p:nvPr/>
        </p:nvSpPr>
        <p:spPr>
          <a:xfrm>
            <a:off x="1290003" y="2239234"/>
            <a:ext cx="3337993" cy="461665"/>
          </a:xfrm>
          <a:prstGeom prst="rect">
            <a:avLst/>
          </a:prstGeom>
          <a:solidFill>
            <a:schemeClr val="accent6">
              <a:lumMod val="40000"/>
              <a:lumOff val="60000"/>
            </a:schemeClr>
          </a:solidFill>
        </p:spPr>
        <p:txBody>
          <a:bodyPr wrap="square" rtlCol="0">
            <a:spAutoFit/>
          </a:bodyPr>
          <a:lstStyle/>
          <a:p>
            <a:pPr algn="ctr"/>
            <a:r>
              <a:rPr lang="ja-JP" altLang="en-US" sz="2400" b="1" i="0" u="none" strike="noStrike" baseline="0" dirty="0"/>
              <a:t>変　数</a:t>
            </a:r>
            <a:endParaRPr lang="en-US" altLang="ja-JP" sz="2400" b="1" i="0" u="none" strike="noStrike" baseline="0" dirty="0"/>
          </a:p>
        </p:txBody>
      </p:sp>
      <p:grpSp>
        <p:nvGrpSpPr>
          <p:cNvPr id="10" name="グループ化 9">
            <a:extLst>
              <a:ext uri="{FF2B5EF4-FFF2-40B4-BE49-F238E27FC236}">
                <a16:creationId xmlns:a16="http://schemas.microsoft.com/office/drawing/2014/main" id="{AA4CE477-789B-9E1A-9465-0DC32A462A73}"/>
              </a:ext>
            </a:extLst>
          </p:cNvPr>
          <p:cNvGrpSpPr/>
          <p:nvPr/>
        </p:nvGrpSpPr>
        <p:grpSpPr>
          <a:xfrm>
            <a:off x="2604049" y="4861493"/>
            <a:ext cx="2355295" cy="898150"/>
            <a:chOff x="2604049" y="4861493"/>
            <a:chExt cx="2355295" cy="898150"/>
          </a:xfrm>
        </p:grpSpPr>
        <p:sp>
          <p:nvSpPr>
            <p:cNvPr id="4" name="吹き出し: 角を丸めた四角形 3">
              <a:extLst>
                <a:ext uri="{FF2B5EF4-FFF2-40B4-BE49-F238E27FC236}">
                  <a16:creationId xmlns:a16="http://schemas.microsoft.com/office/drawing/2014/main" id="{9198C35C-BC45-F487-7DDE-1E1C59D88DF8}"/>
                </a:ext>
              </a:extLst>
            </p:cNvPr>
            <p:cNvSpPr/>
            <p:nvPr/>
          </p:nvSpPr>
          <p:spPr>
            <a:xfrm flipH="1">
              <a:off x="2604049" y="4861493"/>
              <a:ext cx="2145188" cy="898150"/>
            </a:xfrm>
            <a:prstGeom prst="wedgeRoundRectCallout">
              <a:avLst>
                <a:gd name="adj1" fmla="val 64138"/>
                <a:gd name="adj2" fmla="val -16403"/>
                <a:gd name="adj3" fmla="val 16667"/>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803344A-31F6-959A-34F0-867E8B917EFF}"/>
                </a:ext>
              </a:extLst>
            </p:cNvPr>
            <p:cNvSpPr txBox="1"/>
            <p:nvPr/>
          </p:nvSpPr>
          <p:spPr>
            <a:xfrm>
              <a:off x="2660484" y="5010609"/>
              <a:ext cx="2298860" cy="646331"/>
            </a:xfrm>
            <a:prstGeom prst="rect">
              <a:avLst/>
            </a:prstGeom>
            <a:noFill/>
          </p:spPr>
          <p:txBody>
            <a:bodyPr wrap="square" rtlCol="0">
              <a:spAutoFit/>
            </a:bodyPr>
            <a:lstStyle/>
            <a:p>
              <a:r>
                <a:rPr lang="ja-JP" altLang="en-US" b="1" dirty="0"/>
                <a:t>「＝」は代入する</a:t>
              </a:r>
              <a:endParaRPr lang="en-US" altLang="ja-JP" b="1" dirty="0"/>
            </a:p>
            <a:p>
              <a:r>
                <a:rPr lang="ja-JP" altLang="en-US" b="1" dirty="0"/>
                <a:t>ってことだね</a:t>
              </a:r>
              <a:endParaRPr lang="en-US" altLang="ja-JP" b="1" dirty="0"/>
            </a:p>
          </p:txBody>
        </p:sp>
      </p:grpSp>
    </p:spTree>
    <p:extLst>
      <p:ext uri="{BB962C8B-B14F-4D97-AF65-F5344CB8AC3E}">
        <p14:creationId xmlns:p14="http://schemas.microsoft.com/office/powerpoint/2010/main" val="200962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39790-D24F-6DCB-4C60-06E8173B683E}"/>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ADB7A6E9-9E39-6CCA-9E0C-71D4637F9CFE}"/>
              </a:ext>
            </a:extLst>
          </p:cNvPr>
          <p:cNvSpPr/>
          <p:nvPr/>
        </p:nvSpPr>
        <p:spPr>
          <a:xfrm>
            <a:off x="4950939" y="2223081"/>
            <a:ext cx="6352835" cy="3791639"/>
          </a:xfrm>
          <a:prstGeom prst="rect">
            <a:avLst/>
          </a:prstGeom>
          <a:solidFill>
            <a:srgbClr val="FFF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E5D4D394-47F0-7778-0B7F-662C0967A73E}"/>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３</a:t>
            </a:r>
          </a:p>
        </p:txBody>
      </p:sp>
      <p:sp>
        <p:nvSpPr>
          <p:cNvPr id="6" name="テキスト ボックス 5">
            <a:extLst>
              <a:ext uri="{FF2B5EF4-FFF2-40B4-BE49-F238E27FC236}">
                <a16:creationId xmlns:a16="http://schemas.microsoft.com/office/drawing/2014/main" id="{0CF19F94-EEE0-9986-C966-67EA7DE56FEA}"/>
              </a:ext>
            </a:extLst>
          </p:cNvPr>
          <p:cNvSpPr txBox="1"/>
          <p:nvPr/>
        </p:nvSpPr>
        <p:spPr>
          <a:xfrm>
            <a:off x="1417003" y="843279"/>
            <a:ext cx="4185761" cy="461665"/>
          </a:xfrm>
          <a:prstGeom prst="rect">
            <a:avLst/>
          </a:prstGeom>
          <a:noFill/>
        </p:spPr>
        <p:txBody>
          <a:bodyPr wrap="none" rtlCol="0">
            <a:spAutoFit/>
          </a:bodyPr>
          <a:lstStyle/>
          <a:p>
            <a:r>
              <a:rPr lang="ja-JP" altLang="en-US" sz="2400" b="1" dirty="0">
                <a:solidFill>
                  <a:srgbClr val="C11A20"/>
                </a:solidFill>
              </a:rPr>
              <a:t>複雑な処理を実現するしくみ</a:t>
            </a:r>
            <a:endParaRPr kumimoji="1" lang="ja-JP" altLang="en-US" sz="2400" b="1" dirty="0">
              <a:solidFill>
                <a:srgbClr val="C11A20"/>
              </a:solidFill>
            </a:endParaRPr>
          </a:p>
        </p:txBody>
      </p:sp>
      <p:pic>
        <p:nvPicPr>
          <p:cNvPr id="3" name="図 2">
            <a:extLst>
              <a:ext uri="{FF2B5EF4-FFF2-40B4-BE49-F238E27FC236}">
                <a16:creationId xmlns:a16="http://schemas.microsoft.com/office/drawing/2014/main" id="{F63846C4-411C-FDC5-3D78-37103F9A6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60" y="1339868"/>
            <a:ext cx="7240010" cy="562053"/>
          </a:xfrm>
          <a:prstGeom prst="rect">
            <a:avLst/>
          </a:prstGeom>
        </p:spPr>
      </p:pic>
      <p:sp>
        <p:nvSpPr>
          <p:cNvPr id="24" name="テキスト ボックス 23">
            <a:extLst>
              <a:ext uri="{FF2B5EF4-FFF2-40B4-BE49-F238E27FC236}">
                <a16:creationId xmlns:a16="http://schemas.microsoft.com/office/drawing/2014/main" id="{33754644-8896-B18C-AF8D-19AB61C139E9}"/>
              </a:ext>
            </a:extLst>
          </p:cNvPr>
          <p:cNvSpPr txBox="1"/>
          <p:nvPr/>
        </p:nvSpPr>
        <p:spPr>
          <a:xfrm>
            <a:off x="4950939" y="2363266"/>
            <a:ext cx="5635996" cy="461665"/>
          </a:xfrm>
          <a:prstGeom prst="rect">
            <a:avLst/>
          </a:prstGeom>
          <a:noFill/>
        </p:spPr>
        <p:txBody>
          <a:bodyPr wrap="square" rtlCol="0">
            <a:spAutoFit/>
          </a:bodyPr>
          <a:lstStyle/>
          <a:p>
            <a:r>
              <a:rPr lang="ja-JP" altLang="en-US" sz="2400" b="1" i="0" u="none" strike="noStrike" baseline="0" dirty="0"/>
              <a:t>プログラムの例</a:t>
            </a:r>
            <a:endParaRPr lang="en-US" altLang="ja-JP" sz="2400" b="1" i="0" u="none" strike="noStrike" baseline="0" dirty="0"/>
          </a:p>
        </p:txBody>
      </p:sp>
      <p:sp>
        <p:nvSpPr>
          <p:cNvPr id="29" name="テキスト ボックス 28">
            <a:extLst>
              <a:ext uri="{FF2B5EF4-FFF2-40B4-BE49-F238E27FC236}">
                <a16:creationId xmlns:a16="http://schemas.microsoft.com/office/drawing/2014/main" id="{7A221BCB-4097-89B2-D2F7-F09482E58520}"/>
              </a:ext>
            </a:extLst>
          </p:cNvPr>
          <p:cNvSpPr txBox="1"/>
          <p:nvPr/>
        </p:nvSpPr>
        <p:spPr>
          <a:xfrm>
            <a:off x="5253998" y="3014109"/>
            <a:ext cx="1709909" cy="461665"/>
          </a:xfrm>
          <a:prstGeom prst="rect">
            <a:avLst/>
          </a:prstGeom>
          <a:noFill/>
        </p:spPr>
        <p:txBody>
          <a:bodyPr wrap="square" rtlCol="0">
            <a:spAutoFit/>
          </a:bodyPr>
          <a:lstStyle/>
          <a:p>
            <a:r>
              <a:rPr lang="ja-JP" altLang="en-US" sz="2400" b="1" i="0" u="none" strike="noStrike" baseline="0" dirty="0">
                <a:solidFill>
                  <a:srgbClr val="7F5C45"/>
                </a:solidFill>
                <a:latin typeface="ＭＳ ゴシック" panose="020B0609070205080204" pitchFamily="49" charset="-128"/>
                <a:ea typeface="ＭＳ ゴシック" panose="020B0609070205080204" pitchFamily="49" charset="-128"/>
                <a:cs typeface="Cascadia Mono" panose="020B0609020000020004" pitchFamily="49" charset="0"/>
              </a:rPr>
              <a:t>●</a:t>
            </a:r>
            <a:r>
              <a:rPr lang="en-US" altLang="ja-JP" sz="2400" b="1" i="0" u="none" strike="noStrike" baseline="0" dirty="0">
                <a:solidFill>
                  <a:srgbClr val="7F5C45"/>
                </a:solidFill>
                <a:latin typeface="ＭＳ ゴシック" panose="020B0609070205080204" pitchFamily="49" charset="-128"/>
                <a:ea typeface="ＭＳ ゴシック" panose="020B0609070205080204" pitchFamily="49" charset="-128"/>
                <a:cs typeface="Cascadia Mono" panose="020B0609020000020004" pitchFamily="49" charset="0"/>
              </a:rPr>
              <a:t>Scratch</a:t>
            </a:r>
          </a:p>
        </p:txBody>
      </p:sp>
      <p:sp>
        <p:nvSpPr>
          <p:cNvPr id="30" name="テキスト ボックス 29">
            <a:extLst>
              <a:ext uri="{FF2B5EF4-FFF2-40B4-BE49-F238E27FC236}">
                <a16:creationId xmlns:a16="http://schemas.microsoft.com/office/drawing/2014/main" id="{D8781BAF-98D2-2B1A-C5FF-15C411F7143E}"/>
              </a:ext>
            </a:extLst>
          </p:cNvPr>
          <p:cNvSpPr txBox="1"/>
          <p:nvPr/>
        </p:nvSpPr>
        <p:spPr>
          <a:xfrm>
            <a:off x="5253998" y="5192846"/>
            <a:ext cx="1557509" cy="461665"/>
          </a:xfrm>
          <a:prstGeom prst="rect">
            <a:avLst/>
          </a:prstGeom>
          <a:noFill/>
        </p:spPr>
        <p:txBody>
          <a:bodyPr wrap="square" rtlCol="0">
            <a:spAutoFit/>
          </a:bodyPr>
          <a:lstStyle/>
          <a:p>
            <a:r>
              <a:rPr lang="ja-JP" altLang="en-US" sz="2400" b="1" i="0" u="none" strike="noStrike" baseline="0" dirty="0">
                <a:solidFill>
                  <a:srgbClr val="7F5C45"/>
                </a:solidFill>
                <a:latin typeface="ＭＳ ゴシック" panose="020B0609070205080204" pitchFamily="49" charset="-128"/>
                <a:ea typeface="ＭＳ ゴシック" panose="020B0609070205080204" pitchFamily="49" charset="-128"/>
                <a:cs typeface="Cascadia Mono" panose="020B0609020000020004" pitchFamily="49" charset="0"/>
              </a:rPr>
              <a:t>●</a:t>
            </a:r>
            <a:r>
              <a:rPr lang="en-US" altLang="ja-JP" sz="2400" b="1" i="0" u="none" strike="noStrike" baseline="0" dirty="0">
                <a:solidFill>
                  <a:srgbClr val="7F5C45"/>
                </a:solidFill>
                <a:latin typeface="ＭＳ ゴシック" panose="020B0609070205080204" pitchFamily="49" charset="-128"/>
                <a:ea typeface="ＭＳ ゴシック" panose="020B0609070205080204" pitchFamily="49" charset="-128"/>
                <a:cs typeface="Cascadia Mono" panose="020B0609020000020004" pitchFamily="49" charset="0"/>
              </a:rPr>
              <a:t>Python</a:t>
            </a:r>
          </a:p>
        </p:txBody>
      </p:sp>
      <p:pic>
        <p:nvPicPr>
          <p:cNvPr id="2" name="図 1" descr="ダイアグラム&#10;&#10;AI 生成コンテンツは誤りを含む可能性があります。">
            <a:extLst>
              <a:ext uri="{FF2B5EF4-FFF2-40B4-BE49-F238E27FC236}">
                <a16:creationId xmlns:a16="http://schemas.microsoft.com/office/drawing/2014/main" id="{961DCDCF-FECA-E60E-6CB8-0B03C646C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02" y="3261042"/>
            <a:ext cx="3883382" cy="1541238"/>
          </a:xfrm>
          <a:prstGeom prst="rect">
            <a:avLst/>
          </a:prstGeom>
        </p:spPr>
      </p:pic>
      <p:pic>
        <p:nvPicPr>
          <p:cNvPr id="4" name="図 3" descr="ダイアグラム&#10;&#10;AI 生成コンテンツは誤りを含む可能性があります。">
            <a:extLst>
              <a:ext uri="{FF2B5EF4-FFF2-40B4-BE49-F238E27FC236}">
                <a16:creationId xmlns:a16="http://schemas.microsoft.com/office/drawing/2014/main" id="{B1C02A93-F293-3C12-7B0C-E3E1BF32135C}"/>
              </a:ext>
            </a:extLst>
          </p:cNvPr>
          <p:cNvPicPr>
            <a:picLocks noChangeAspect="1"/>
          </p:cNvPicPr>
          <p:nvPr/>
        </p:nvPicPr>
        <p:blipFill>
          <a:blip r:embed="rId5">
            <a:extLst>
              <a:ext uri="{28A0092B-C50C-407E-A947-70E740481C1C}">
                <a14:useLocalDpi xmlns:a14="http://schemas.microsoft.com/office/drawing/2010/main" val="0"/>
              </a:ext>
            </a:extLst>
          </a:blip>
          <a:srcRect l="69079" t="47796" r="10037" b="18687"/>
          <a:stretch>
            <a:fillRect/>
          </a:stretch>
        </p:blipFill>
        <p:spPr>
          <a:xfrm>
            <a:off x="7373382" y="2722186"/>
            <a:ext cx="3013739" cy="2237811"/>
          </a:xfrm>
          <a:prstGeom prst="rect">
            <a:avLst/>
          </a:prstGeom>
        </p:spPr>
      </p:pic>
      <p:pic>
        <p:nvPicPr>
          <p:cNvPr id="7" name="図 6" descr="ダイアグラム&#10;&#10;AI 生成コンテンツは誤りを含む可能性があります。">
            <a:extLst>
              <a:ext uri="{FF2B5EF4-FFF2-40B4-BE49-F238E27FC236}">
                <a16:creationId xmlns:a16="http://schemas.microsoft.com/office/drawing/2014/main" id="{4965B135-9F1C-3E14-F503-DE667BDE63FC}"/>
              </a:ext>
            </a:extLst>
          </p:cNvPr>
          <p:cNvPicPr>
            <a:picLocks noChangeAspect="1"/>
          </p:cNvPicPr>
          <p:nvPr/>
        </p:nvPicPr>
        <p:blipFill>
          <a:blip r:embed="rId5">
            <a:extLst>
              <a:ext uri="{28A0092B-C50C-407E-A947-70E740481C1C}">
                <a14:useLocalDpi xmlns:a14="http://schemas.microsoft.com/office/drawing/2010/main" val="0"/>
              </a:ext>
            </a:extLst>
          </a:blip>
          <a:srcRect l="65104" t="85035" r="9579" b="9545"/>
          <a:stretch>
            <a:fillRect/>
          </a:stretch>
        </p:blipFill>
        <p:spPr>
          <a:xfrm>
            <a:off x="6811507" y="5238392"/>
            <a:ext cx="4132489" cy="409332"/>
          </a:xfrm>
          <a:prstGeom prst="rect">
            <a:avLst/>
          </a:prstGeom>
        </p:spPr>
      </p:pic>
      <p:sp>
        <p:nvSpPr>
          <p:cNvPr id="11" name="テキスト ボックス 10">
            <a:extLst>
              <a:ext uri="{FF2B5EF4-FFF2-40B4-BE49-F238E27FC236}">
                <a16:creationId xmlns:a16="http://schemas.microsoft.com/office/drawing/2014/main" id="{64B2AD7A-6063-95DC-7097-B245CF4AED17}"/>
              </a:ext>
            </a:extLst>
          </p:cNvPr>
          <p:cNvSpPr txBox="1"/>
          <p:nvPr/>
        </p:nvSpPr>
        <p:spPr>
          <a:xfrm>
            <a:off x="1290003" y="2239234"/>
            <a:ext cx="3337993" cy="461665"/>
          </a:xfrm>
          <a:prstGeom prst="rect">
            <a:avLst/>
          </a:prstGeom>
          <a:solidFill>
            <a:schemeClr val="accent6">
              <a:lumMod val="40000"/>
              <a:lumOff val="60000"/>
            </a:schemeClr>
          </a:solidFill>
        </p:spPr>
        <p:txBody>
          <a:bodyPr wrap="square" rtlCol="0">
            <a:spAutoFit/>
          </a:bodyPr>
          <a:lstStyle/>
          <a:p>
            <a:pPr algn="ctr"/>
            <a:r>
              <a:rPr lang="ja-JP" altLang="en-US" sz="2400" b="1" dirty="0"/>
              <a:t>配列（リスト）</a:t>
            </a:r>
            <a:endParaRPr lang="en-US" altLang="ja-JP" sz="2400" b="1" i="0" u="none" strike="noStrike" baseline="0" dirty="0"/>
          </a:p>
        </p:txBody>
      </p:sp>
    </p:spTree>
    <p:extLst>
      <p:ext uri="{BB962C8B-B14F-4D97-AF65-F5344CB8AC3E}">
        <p14:creationId xmlns:p14="http://schemas.microsoft.com/office/powerpoint/2010/main" val="286827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0B7DD-9898-C69B-2F59-DF3694179A44}"/>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3056715-5435-7898-09F4-B6CDF37C60B4}"/>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３</a:t>
            </a:r>
          </a:p>
        </p:txBody>
      </p:sp>
      <p:sp>
        <p:nvSpPr>
          <p:cNvPr id="6" name="テキスト ボックス 5">
            <a:extLst>
              <a:ext uri="{FF2B5EF4-FFF2-40B4-BE49-F238E27FC236}">
                <a16:creationId xmlns:a16="http://schemas.microsoft.com/office/drawing/2014/main" id="{819E19FF-F87F-5213-954F-3C36DE091C43}"/>
              </a:ext>
            </a:extLst>
          </p:cNvPr>
          <p:cNvSpPr txBox="1"/>
          <p:nvPr/>
        </p:nvSpPr>
        <p:spPr>
          <a:xfrm>
            <a:off x="1417003" y="843279"/>
            <a:ext cx="4185761" cy="461665"/>
          </a:xfrm>
          <a:prstGeom prst="rect">
            <a:avLst/>
          </a:prstGeom>
          <a:noFill/>
        </p:spPr>
        <p:txBody>
          <a:bodyPr wrap="none" rtlCol="0">
            <a:spAutoFit/>
          </a:bodyPr>
          <a:lstStyle/>
          <a:p>
            <a:r>
              <a:rPr lang="ja-JP" altLang="en-US" sz="2400" b="1" dirty="0">
                <a:solidFill>
                  <a:srgbClr val="C11A20"/>
                </a:solidFill>
              </a:rPr>
              <a:t>複雑な処理を実現するしくみ</a:t>
            </a:r>
            <a:endParaRPr kumimoji="1" lang="ja-JP" altLang="en-US" sz="2400" b="1" dirty="0">
              <a:solidFill>
                <a:srgbClr val="C11A20"/>
              </a:solidFill>
            </a:endParaRPr>
          </a:p>
        </p:txBody>
      </p:sp>
      <p:sp>
        <p:nvSpPr>
          <p:cNvPr id="22" name="テキスト ボックス 21">
            <a:extLst>
              <a:ext uri="{FF2B5EF4-FFF2-40B4-BE49-F238E27FC236}">
                <a16:creationId xmlns:a16="http://schemas.microsoft.com/office/drawing/2014/main" id="{4E680D39-6EA4-8091-9E4E-5D7F6FB6A04B}"/>
              </a:ext>
            </a:extLst>
          </p:cNvPr>
          <p:cNvSpPr txBox="1"/>
          <p:nvPr/>
        </p:nvSpPr>
        <p:spPr>
          <a:xfrm>
            <a:off x="1331724" y="2027403"/>
            <a:ext cx="9183876" cy="1800493"/>
          </a:xfrm>
          <a:prstGeom prst="rect">
            <a:avLst/>
          </a:prstGeom>
          <a:noFill/>
        </p:spPr>
        <p:txBody>
          <a:bodyPr wrap="square" rtlCol="0">
            <a:spAutoFit/>
          </a:bodyPr>
          <a:lstStyle/>
          <a:p>
            <a:pPr marL="342900" indent="-342900">
              <a:buFont typeface="Arial" panose="020B0604020202020204" pitchFamily="34" charset="0"/>
              <a:buChar char="•"/>
            </a:pPr>
            <a:r>
              <a:rPr lang="ja-JP" altLang="en-US" sz="2400" i="0" u="none" strike="noStrike" baseline="0" dirty="0">
                <a:latin typeface="+mn-ea"/>
              </a:rPr>
              <a:t>プログラミング言語内で命令として使われる言葉を</a:t>
            </a:r>
            <a:r>
              <a:rPr lang="ja-JP" altLang="en-US" sz="2400" i="0" u="none" strike="noStrike" baseline="0" dirty="0">
                <a:highlight>
                  <a:srgbClr val="FFFF00"/>
                </a:highlight>
                <a:latin typeface="+mn-ea"/>
              </a:rPr>
              <a:t>予約語</a:t>
            </a:r>
            <a:r>
              <a:rPr lang="ja-JP" altLang="en-US" sz="2400" i="0" u="none" strike="noStrike" baseline="0" dirty="0">
                <a:latin typeface="+mn-ea"/>
              </a:rPr>
              <a:t>と</a:t>
            </a:r>
            <a:endParaRPr lang="en-US" altLang="ja-JP" sz="2400" i="0" u="none" strike="noStrike" baseline="0" dirty="0">
              <a:latin typeface="+mn-ea"/>
            </a:endParaRPr>
          </a:p>
          <a:p>
            <a:pPr>
              <a:spcAft>
                <a:spcPts val="1800"/>
              </a:spcAft>
            </a:pPr>
            <a:r>
              <a:rPr lang="ja-JP" altLang="en-US" sz="2400" i="0" u="none" strike="noStrike" baseline="0" dirty="0">
                <a:latin typeface="+mn-ea"/>
              </a:rPr>
              <a:t>　 いいます。</a:t>
            </a:r>
            <a:endParaRPr lang="en-US" altLang="ja-JP" sz="2400" i="0" u="none" strike="noStrike" baseline="0" dirty="0">
              <a:latin typeface="+mn-ea"/>
            </a:endParaRPr>
          </a:p>
          <a:p>
            <a:pPr marL="342900" indent="-342900">
              <a:buFont typeface="Arial" panose="020B0604020202020204" pitchFamily="34" charset="0"/>
              <a:buChar char="•"/>
            </a:pPr>
            <a:r>
              <a:rPr lang="ja-JP" altLang="en-US" sz="2400" i="0" u="none" strike="noStrike" baseline="0" dirty="0">
                <a:latin typeface="+mn-ea"/>
              </a:rPr>
              <a:t>変数は原則的に、どのような名前でもつけられ</a:t>
            </a:r>
            <a:r>
              <a:rPr lang="ja-JP" altLang="en-US" sz="2400" dirty="0">
                <a:latin typeface="+mn-ea"/>
              </a:rPr>
              <a:t>ますが、</a:t>
            </a:r>
            <a:endParaRPr lang="en-US" altLang="ja-JP" sz="2400" dirty="0">
              <a:latin typeface="+mn-ea"/>
            </a:endParaRPr>
          </a:p>
          <a:p>
            <a:pPr>
              <a:spcAft>
                <a:spcPts val="1800"/>
              </a:spcAft>
            </a:pPr>
            <a:r>
              <a:rPr lang="ja-JP" altLang="en-US" sz="2400" dirty="0">
                <a:latin typeface="+mn-ea"/>
              </a:rPr>
              <a:t>　予約語を変数として用いることはできません。</a:t>
            </a:r>
            <a:endParaRPr lang="en-US" altLang="ja-JP" sz="2400" dirty="0">
              <a:latin typeface="+mn-ea"/>
            </a:endParaRPr>
          </a:p>
        </p:txBody>
      </p:sp>
      <p:pic>
        <p:nvPicPr>
          <p:cNvPr id="13" name="図 12">
            <a:extLst>
              <a:ext uri="{FF2B5EF4-FFF2-40B4-BE49-F238E27FC236}">
                <a16:creationId xmlns:a16="http://schemas.microsoft.com/office/drawing/2014/main" id="{4823E548-FC05-9C7A-911D-D9C5BB736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01" y="1355744"/>
            <a:ext cx="1903892" cy="561992"/>
          </a:xfrm>
          <a:prstGeom prst="rect">
            <a:avLst/>
          </a:prstGeom>
        </p:spPr>
      </p:pic>
      <p:sp>
        <p:nvSpPr>
          <p:cNvPr id="14" name="テキスト ボックス 13">
            <a:extLst>
              <a:ext uri="{FF2B5EF4-FFF2-40B4-BE49-F238E27FC236}">
                <a16:creationId xmlns:a16="http://schemas.microsoft.com/office/drawing/2014/main" id="{BD44F878-5DF5-5B92-BD2B-584C376D77B5}"/>
              </a:ext>
            </a:extLst>
          </p:cNvPr>
          <p:cNvSpPr txBox="1"/>
          <p:nvPr/>
        </p:nvSpPr>
        <p:spPr>
          <a:xfrm>
            <a:off x="3039099" y="1466209"/>
            <a:ext cx="3579269" cy="461665"/>
          </a:xfrm>
          <a:prstGeom prst="rect">
            <a:avLst/>
          </a:prstGeom>
          <a:noFill/>
        </p:spPr>
        <p:txBody>
          <a:bodyPr wrap="square" rtlCol="0">
            <a:spAutoFit/>
          </a:bodyPr>
          <a:lstStyle/>
          <a:p>
            <a:r>
              <a:rPr lang="ja-JP" altLang="en-US" sz="2400" b="1" dirty="0"/>
              <a:t>予約語とは</a:t>
            </a:r>
            <a:endParaRPr lang="en-US" altLang="ja-JP" sz="2400" b="1" i="0" u="none" strike="noStrike" baseline="0" dirty="0"/>
          </a:p>
        </p:txBody>
      </p:sp>
      <p:grpSp>
        <p:nvGrpSpPr>
          <p:cNvPr id="9" name="グループ化 8">
            <a:extLst>
              <a:ext uri="{FF2B5EF4-FFF2-40B4-BE49-F238E27FC236}">
                <a16:creationId xmlns:a16="http://schemas.microsoft.com/office/drawing/2014/main" id="{370EB450-22F6-AD41-9735-A5E1B1992E20}"/>
              </a:ext>
            </a:extLst>
          </p:cNvPr>
          <p:cNvGrpSpPr/>
          <p:nvPr/>
        </p:nvGrpSpPr>
        <p:grpSpPr>
          <a:xfrm>
            <a:off x="1391603" y="3979428"/>
            <a:ext cx="9194316" cy="1946687"/>
            <a:chOff x="1391603" y="3979428"/>
            <a:chExt cx="9194316" cy="1946687"/>
          </a:xfrm>
        </p:grpSpPr>
        <p:sp>
          <p:nvSpPr>
            <p:cNvPr id="28" name="正方形/長方形 27">
              <a:extLst>
                <a:ext uri="{FF2B5EF4-FFF2-40B4-BE49-F238E27FC236}">
                  <a16:creationId xmlns:a16="http://schemas.microsoft.com/office/drawing/2014/main" id="{93847CA5-8206-7434-440D-261C4A237F10}"/>
                </a:ext>
              </a:extLst>
            </p:cNvPr>
            <p:cNvSpPr/>
            <p:nvPr/>
          </p:nvSpPr>
          <p:spPr>
            <a:xfrm>
              <a:off x="1391603" y="3979428"/>
              <a:ext cx="9123997" cy="1946687"/>
            </a:xfrm>
            <a:prstGeom prst="rect">
              <a:avLst/>
            </a:prstGeom>
            <a:solidFill>
              <a:srgbClr val="FFF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0000">
                <a:spcAft>
                  <a:spcPts val="300"/>
                </a:spcAft>
              </a:pPr>
              <a:r>
                <a:rPr lang="ja-JP" altLang="en-US" b="1" dirty="0">
                  <a:solidFill>
                    <a:schemeClr val="tx1"/>
                  </a:solidFill>
                  <a:latin typeface="+mn-ea"/>
                </a:rPr>
                <a:t>教科書に出てくる予約語の例</a:t>
              </a:r>
              <a:endParaRPr lang="en-US" altLang="ja-JP" b="1" dirty="0">
                <a:solidFill>
                  <a:schemeClr val="tx1"/>
                </a:solidFill>
                <a:latin typeface="+mn-ea"/>
              </a:endParaRPr>
            </a:p>
            <a:p>
              <a:pPr marL="180000">
                <a:spcAft>
                  <a:spcPts val="300"/>
                </a:spcAft>
              </a:pPr>
              <a:r>
                <a:rPr lang="en-US" altLang="ja-JP" b="1" dirty="0">
                  <a:solidFill>
                    <a:srgbClr val="7F5C45"/>
                  </a:solidFill>
                  <a:latin typeface="+mn-ea"/>
                </a:rPr>
                <a:t>For</a:t>
              </a:r>
            </a:p>
            <a:p>
              <a:pPr marL="180000">
                <a:spcAft>
                  <a:spcPts val="300"/>
                </a:spcAft>
              </a:pPr>
              <a:r>
                <a:rPr lang="en-US" altLang="ja-JP" b="1" dirty="0">
                  <a:solidFill>
                    <a:srgbClr val="7F5C45"/>
                  </a:solidFill>
                  <a:latin typeface="+mn-ea"/>
                </a:rPr>
                <a:t>If</a:t>
              </a:r>
              <a:endParaRPr lang="en-US" altLang="ja-JP" dirty="0">
                <a:solidFill>
                  <a:schemeClr val="tx1"/>
                </a:solidFill>
                <a:latin typeface="+mn-ea"/>
              </a:endParaRPr>
            </a:p>
            <a:p>
              <a:pPr marL="180000">
                <a:spcAft>
                  <a:spcPts val="300"/>
                </a:spcAft>
              </a:pPr>
              <a:r>
                <a:rPr lang="en-US" altLang="ja-JP" b="1" dirty="0" err="1">
                  <a:solidFill>
                    <a:srgbClr val="7F5C45"/>
                  </a:solidFill>
                  <a:latin typeface="+mn-ea"/>
                </a:rPr>
                <a:t>elif</a:t>
              </a:r>
              <a:endParaRPr lang="en-US" altLang="ja-JP" b="1" dirty="0">
                <a:solidFill>
                  <a:srgbClr val="7F5C45"/>
                </a:solidFill>
                <a:latin typeface="+mn-ea"/>
              </a:endParaRPr>
            </a:p>
            <a:p>
              <a:pPr marL="180000">
                <a:spcAft>
                  <a:spcPts val="300"/>
                </a:spcAft>
              </a:pPr>
              <a:r>
                <a:rPr lang="en-US" altLang="ja-JP" b="1" dirty="0">
                  <a:solidFill>
                    <a:srgbClr val="7F5C45"/>
                  </a:solidFill>
                  <a:latin typeface="+mn-ea"/>
                </a:rPr>
                <a:t>else</a:t>
              </a:r>
              <a:endParaRPr lang="en-US" altLang="ja-JP" dirty="0">
                <a:solidFill>
                  <a:schemeClr val="tx1"/>
                </a:solidFill>
                <a:latin typeface="+mn-ea"/>
              </a:endParaRPr>
            </a:p>
            <a:p>
              <a:pPr marL="180000">
                <a:spcAft>
                  <a:spcPts val="300"/>
                </a:spcAft>
              </a:pPr>
              <a:r>
                <a:rPr lang="en-US" altLang="ja-JP" b="1" dirty="0">
                  <a:solidFill>
                    <a:srgbClr val="7F5C45"/>
                  </a:solidFill>
                  <a:latin typeface="+mn-ea"/>
                </a:rPr>
                <a:t>def</a:t>
              </a:r>
            </a:p>
            <a:p>
              <a:pPr marL="180000">
                <a:spcAft>
                  <a:spcPts val="300"/>
                </a:spcAft>
              </a:pPr>
              <a:endParaRPr lang="en-US" altLang="ja-JP" dirty="0">
                <a:solidFill>
                  <a:schemeClr val="tx1"/>
                </a:solidFill>
                <a:latin typeface="+mn-ea"/>
              </a:endParaRPr>
            </a:p>
            <a:p>
              <a:pPr marL="180000">
                <a:spcAft>
                  <a:spcPts val="300"/>
                </a:spcAft>
              </a:pPr>
              <a:endParaRPr lang="en-US" altLang="ja-JP" dirty="0">
                <a:solidFill>
                  <a:schemeClr val="tx1"/>
                </a:solidFill>
                <a:latin typeface="+mn-ea"/>
              </a:endParaRPr>
            </a:p>
          </p:txBody>
        </p:sp>
        <p:sp>
          <p:nvSpPr>
            <p:cNvPr id="3" name="テキスト ボックス 2">
              <a:extLst>
                <a:ext uri="{FF2B5EF4-FFF2-40B4-BE49-F238E27FC236}">
                  <a16:creationId xmlns:a16="http://schemas.microsoft.com/office/drawing/2014/main" id="{437CCFEF-1897-7F23-67FA-AFA5E9EF2B96}"/>
                </a:ext>
              </a:extLst>
            </p:cNvPr>
            <p:cNvSpPr txBox="1"/>
            <p:nvPr/>
          </p:nvSpPr>
          <p:spPr>
            <a:xfrm>
              <a:off x="2289799" y="3979428"/>
              <a:ext cx="8296120" cy="1946687"/>
            </a:xfrm>
            <a:prstGeom prst="rect">
              <a:avLst/>
            </a:prstGeom>
            <a:noFill/>
          </p:spPr>
          <p:txBody>
            <a:bodyPr wrap="square">
              <a:spAutoFit/>
            </a:bodyPr>
            <a:lstStyle/>
            <a:p>
              <a:pPr>
                <a:spcAft>
                  <a:spcPts val="300"/>
                </a:spcAft>
              </a:pPr>
              <a:endParaRPr lang="en-US" altLang="ja-JP" dirty="0">
                <a:solidFill>
                  <a:schemeClr val="tx1"/>
                </a:solidFill>
                <a:latin typeface="+mn-ea"/>
              </a:endParaRPr>
            </a:p>
            <a:p>
              <a:pPr>
                <a:spcAft>
                  <a:spcPts val="300"/>
                </a:spcAft>
              </a:pPr>
              <a:r>
                <a:rPr lang="en-US" altLang="ja-JP" b="1" dirty="0">
                  <a:solidFill>
                    <a:srgbClr val="7F5C45"/>
                  </a:solidFill>
                  <a:latin typeface="+mn-ea"/>
                </a:rPr>
                <a:t>… </a:t>
              </a:r>
              <a:r>
                <a:rPr lang="ja-JP" altLang="en-US" dirty="0">
                  <a:solidFill>
                    <a:schemeClr val="tx1"/>
                  </a:solidFill>
                  <a:latin typeface="+mn-ea"/>
                </a:rPr>
                <a:t>回数が決まった繰り返し（ループ）</a:t>
              </a:r>
              <a:endParaRPr lang="en-US" altLang="ja-JP" dirty="0">
                <a:solidFill>
                  <a:schemeClr val="tx1"/>
                </a:solidFill>
                <a:latin typeface="+mn-ea"/>
              </a:endParaRPr>
            </a:p>
            <a:p>
              <a:pPr>
                <a:spcAft>
                  <a:spcPts val="300"/>
                </a:spcAft>
              </a:pPr>
              <a:r>
                <a:rPr lang="en-US" altLang="ja-JP" b="1" dirty="0">
                  <a:solidFill>
                    <a:srgbClr val="7F5C45"/>
                  </a:solidFill>
                  <a:latin typeface="+mn-ea"/>
                </a:rPr>
                <a:t>…  </a:t>
              </a:r>
              <a:r>
                <a:rPr lang="ja-JP" altLang="en-US" dirty="0">
                  <a:solidFill>
                    <a:schemeClr val="tx1"/>
                  </a:solidFill>
                  <a:latin typeface="+mn-ea"/>
                </a:rPr>
                <a:t>「もし</a:t>
              </a:r>
              <a:r>
                <a:rPr lang="en-US" altLang="ja-JP" dirty="0">
                  <a:solidFill>
                    <a:schemeClr val="tx1"/>
                  </a:solidFill>
                  <a:latin typeface="+mn-ea"/>
                </a:rPr>
                <a:t>〜</a:t>
              </a:r>
              <a:r>
                <a:rPr lang="ja-JP" altLang="en-US" dirty="0">
                  <a:solidFill>
                    <a:schemeClr val="tx1"/>
                  </a:solidFill>
                  <a:latin typeface="+mn-ea"/>
                </a:rPr>
                <a:t>なら」：条件分岐のはじまり</a:t>
              </a:r>
              <a:endParaRPr lang="en-US" altLang="ja-JP" dirty="0">
                <a:solidFill>
                  <a:schemeClr val="tx1"/>
                </a:solidFill>
                <a:latin typeface="+mn-ea"/>
              </a:endParaRPr>
            </a:p>
            <a:p>
              <a:pPr>
                <a:spcAft>
                  <a:spcPts val="300"/>
                </a:spcAft>
              </a:pPr>
              <a:r>
                <a:rPr lang="en-US" altLang="ja-JP" b="1" dirty="0">
                  <a:solidFill>
                    <a:srgbClr val="7F5C45"/>
                  </a:solidFill>
                  <a:latin typeface="+mn-ea"/>
                </a:rPr>
                <a:t>…  </a:t>
              </a:r>
              <a:r>
                <a:rPr lang="ja-JP" altLang="en-US" dirty="0">
                  <a:solidFill>
                    <a:schemeClr val="tx1"/>
                  </a:solidFill>
                  <a:latin typeface="+mn-ea"/>
                </a:rPr>
                <a:t>「さらにこうなら」：</a:t>
              </a:r>
              <a:r>
                <a:rPr lang="en-US" altLang="ja-JP" dirty="0">
                  <a:solidFill>
                    <a:schemeClr val="tx1"/>
                  </a:solidFill>
                  <a:latin typeface="+mn-ea"/>
                </a:rPr>
                <a:t>if</a:t>
              </a:r>
              <a:r>
                <a:rPr lang="ja-JP" altLang="en-US" dirty="0">
                  <a:solidFill>
                    <a:schemeClr val="tx1"/>
                  </a:solidFill>
                  <a:latin typeface="+mn-ea"/>
                </a:rPr>
                <a:t>の次に続く条件</a:t>
              </a:r>
              <a:endParaRPr lang="en-US" altLang="ja-JP" dirty="0">
                <a:solidFill>
                  <a:schemeClr val="tx1"/>
                </a:solidFill>
                <a:latin typeface="+mn-ea"/>
              </a:endParaRPr>
            </a:p>
            <a:p>
              <a:pPr>
                <a:spcAft>
                  <a:spcPts val="300"/>
                </a:spcAft>
              </a:pPr>
              <a:r>
                <a:rPr lang="en-US" altLang="ja-JP" b="1" dirty="0">
                  <a:solidFill>
                    <a:srgbClr val="7F5C45"/>
                  </a:solidFill>
                  <a:latin typeface="+mn-ea"/>
                </a:rPr>
                <a:t>…  </a:t>
              </a:r>
              <a:r>
                <a:rPr lang="ja-JP" altLang="en-US" dirty="0">
                  <a:solidFill>
                    <a:schemeClr val="tx1"/>
                  </a:solidFill>
                  <a:latin typeface="+mn-ea"/>
                </a:rPr>
                <a:t>「それ以外」：全部の条件が外れたときの処理</a:t>
              </a:r>
              <a:endParaRPr lang="en-US" altLang="ja-JP" dirty="0">
                <a:solidFill>
                  <a:schemeClr val="tx1"/>
                </a:solidFill>
                <a:latin typeface="+mn-ea"/>
              </a:endParaRPr>
            </a:p>
            <a:p>
              <a:pPr>
                <a:spcAft>
                  <a:spcPts val="300"/>
                </a:spcAft>
              </a:pPr>
              <a:r>
                <a:rPr lang="en-US" altLang="ja-JP" b="1" dirty="0">
                  <a:solidFill>
                    <a:srgbClr val="7F5C45"/>
                  </a:solidFill>
                  <a:latin typeface="+mn-ea"/>
                </a:rPr>
                <a:t>… </a:t>
              </a:r>
              <a:r>
                <a:rPr lang="ja-JP" altLang="en-US" dirty="0">
                  <a:solidFill>
                    <a:schemeClr val="tx1"/>
                  </a:solidFill>
                  <a:latin typeface="+mn-ea"/>
                </a:rPr>
                <a:t>関数（自分の命令）を定義する（関数のはじまり）</a:t>
              </a:r>
              <a:endParaRPr lang="en-US" altLang="ja-JP" dirty="0">
                <a:solidFill>
                  <a:schemeClr val="tx1"/>
                </a:solidFill>
                <a:latin typeface="+mn-ea"/>
              </a:endParaRPr>
            </a:p>
          </p:txBody>
        </p:sp>
      </p:grpSp>
      <p:cxnSp>
        <p:nvCxnSpPr>
          <p:cNvPr id="8" name="直線コネクタ 7">
            <a:extLst>
              <a:ext uri="{FF2B5EF4-FFF2-40B4-BE49-F238E27FC236}">
                <a16:creationId xmlns:a16="http://schemas.microsoft.com/office/drawing/2014/main" id="{19260686-ABF9-7D50-9749-A151E9730308}"/>
              </a:ext>
            </a:extLst>
          </p:cNvPr>
          <p:cNvCxnSpPr/>
          <p:nvPr/>
        </p:nvCxnSpPr>
        <p:spPr>
          <a:xfrm>
            <a:off x="1765300" y="3754871"/>
            <a:ext cx="6045200" cy="0"/>
          </a:xfrm>
          <a:prstGeom prst="line">
            <a:avLst/>
          </a:prstGeom>
          <a:ln w="38100">
            <a:solidFill>
              <a:srgbClr val="C11A20"/>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7A0BAA53-8EF7-BC32-3F44-F7B483C84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275456" y="4135376"/>
            <a:ext cx="1777062" cy="1634789"/>
          </a:xfrm>
          <a:prstGeom prst="rect">
            <a:avLst/>
          </a:prstGeom>
        </p:spPr>
      </p:pic>
    </p:spTree>
    <p:extLst>
      <p:ext uri="{BB962C8B-B14F-4D97-AF65-F5344CB8AC3E}">
        <p14:creationId xmlns:p14="http://schemas.microsoft.com/office/powerpoint/2010/main" val="284988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FB9FF-6825-D297-36CE-B61FEA4C9522}"/>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5450603-DB09-1C5A-8B71-6419921FFC22}"/>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３</a:t>
            </a:r>
          </a:p>
        </p:txBody>
      </p:sp>
      <p:sp>
        <p:nvSpPr>
          <p:cNvPr id="6" name="テキスト ボックス 5">
            <a:extLst>
              <a:ext uri="{FF2B5EF4-FFF2-40B4-BE49-F238E27FC236}">
                <a16:creationId xmlns:a16="http://schemas.microsoft.com/office/drawing/2014/main" id="{C692BF86-948A-1AFF-802C-4D1001C7BF98}"/>
              </a:ext>
            </a:extLst>
          </p:cNvPr>
          <p:cNvSpPr txBox="1"/>
          <p:nvPr/>
        </p:nvSpPr>
        <p:spPr>
          <a:xfrm>
            <a:off x="1417003" y="843279"/>
            <a:ext cx="4185761" cy="461665"/>
          </a:xfrm>
          <a:prstGeom prst="rect">
            <a:avLst/>
          </a:prstGeom>
          <a:noFill/>
        </p:spPr>
        <p:txBody>
          <a:bodyPr wrap="none" rtlCol="0">
            <a:spAutoFit/>
          </a:bodyPr>
          <a:lstStyle/>
          <a:p>
            <a:r>
              <a:rPr lang="ja-JP" altLang="en-US" sz="2400" b="1" dirty="0">
                <a:solidFill>
                  <a:srgbClr val="C11A20"/>
                </a:solidFill>
              </a:rPr>
              <a:t>複雑な処理を実現するしくみ</a:t>
            </a:r>
            <a:endParaRPr kumimoji="1" lang="ja-JP" altLang="en-US" sz="2400" b="1" dirty="0">
              <a:solidFill>
                <a:srgbClr val="C11A20"/>
              </a:solidFill>
            </a:endParaRPr>
          </a:p>
        </p:txBody>
      </p:sp>
      <p:sp>
        <p:nvSpPr>
          <p:cNvPr id="22" name="テキスト ボックス 21">
            <a:extLst>
              <a:ext uri="{FF2B5EF4-FFF2-40B4-BE49-F238E27FC236}">
                <a16:creationId xmlns:a16="http://schemas.microsoft.com/office/drawing/2014/main" id="{D76F6CD4-AFDC-61E6-51B3-67EE1F9CF4E9}"/>
              </a:ext>
            </a:extLst>
          </p:cNvPr>
          <p:cNvSpPr txBox="1"/>
          <p:nvPr/>
        </p:nvSpPr>
        <p:spPr>
          <a:xfrm>
            <a:off x="1331724" y="2027403"/>
            <a:ext cx="9183876" cy="2908489"/>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ja-JP" altLang="en-US" sz="2400" dirty="0"/>
              <a:t>コンピュータを動かすことを目的とせず、アルゴリズムの表現や理解を助けるために使用される擬似的なプログラミング言語を</a:t>
            </a:r>
            <a:r>
              <a:rPr lang="ja-JP" altLang="en-US" sz="2400" dirty="0">
                <a:highlight>
                  <a:srgbClr val="FFFF00"/>
                </a:highlight>
              </a:rPr>
              <a:t>擬似言語</a:t>
            </a:r>
            <a:r>
              <a:rPr lang="ja-JP" altLang="en-US" sz="2400" dirty="0"/>
              <a:t>といいます。</a:t>
            </a:r>
            <a:endParaRPr lang="en-US" altLang="ja-JP" sz="2400" dirty="0"/>
          </a:p>
          <a:p>
            <a:pPr marL="342900" indent="-342900">
              <a:buFont typeface="Arial" panose="020B0604020202020204" pitchFamily="34" charset="0"/>
              <a:buChar char="•"/>
            </a:pPr>
            <a:r>
              <a:rPr lang="ja-JP" altLang="en-US" sz="2400" dirty="0"/>
              <a:t>実際のプログラミング言語と違い、ある程度抽象的な記述も許容しています。また、試験において、使用してきた言語によって有利や不利が起こらないために擬似言語が使われることもあります。</a:t>
            </a:r>
            <a:endParaRPr lang="en-US" altLang="ja-JP" sz="2400" dirty="0">
              <a:latin typeface="+mn-ea"/>
            </a:endParaRPr>
          </a:p>
        </p:txBody>
      </p:sp>
      <p:pic>
        <p:nvPicPr>
          <p:cNvPr id="13" name="図 12">
            <a:extLst>
              <a:ext uri="{FF2B5EF4-FFF2-40B4-BE49-F238E27FC236}">
                <a16:creationId xmlns:a16="http://schemas.microsoft.com/office/drawing/2014/main" id="{1CF47589-59BA-283D-DAFE-299954F3A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01" y="1355744"/>
            <a:ext cx="1903892" cy="561992"/>
          </a:xfrm>
          <a:prstGeom prst="rect">
            <a:avLst/>
          </a:prstGeom>
        </p:spPr>
      </p:pic>
      <p:sp>
        <p:nvSpPr>
          <p:cNvPr id="14" name="テキスト ボックス 13">
            <a:extLst>
              <a:ext uri="{FF2B5EF4-FFF2-40B4-BE49-F238E27FC236}">
                <a16:creationId xmlns:a16="http://schemas.microsoft.com/office/drawing/2014/main" id="{007483EF-3640-E55B-06BF-0F30FD6F7D34}"/>
              </a:ext>
            </a:extLst>
          </p:cNvPr>
          <p:cNvSpPr txBox="1"/>
          <p:nvPr/>
        </p:nvSpPr>
        <p:spPr>
          <a:xfrm>
            <a:off x="3039099" y="1466209"/>
            <a:ext cx="3579269" cy="461665"/>
          </a:xfrm>
          <a:prstGeom prst="rect">
            <a:avLst/>
          </a:prstGeom>
          <a:noFill/>
        </p:spPr>
        <p:txBody>
          <a:bodyPr wrap="square" rtlCol="0">
            <a:spAutoFit/>
          </a:bodyPr>
          <a:lstStyle/>
          <a:p>
            <a:r>
              <a:rPr lang="ja-JP" altLang="en-US" sz="2400" b="1" dirty="0"/>
              <a:t>擬似言語</a:t>
            </a:r>
            <a:endParaRPr lang="en-US" altLang="ja-JP" sz="2400" b="1" i="0" u="none" strike="noStrike" baseline="0" dirty="0"/>
          </a:p>
        </p:txBody>
      </p:sp>
      <p:grpSp>
        <p:nvGrpSpPr>
          <p:cNvPr id="12" name="グループ化 11">
            <a:extLst>
              <a:ext uri="{FF2B5EF4-FFF2-40B4-BE49-F238E27FC236}">
                <a16:creationId xmlns:a16="http://schemas.microsoft.com/office/drawing/2014/main" id="{EE51F259-2FCB-7F4F-A629-5DE2DFABE13D}"/>
              </a:ext>
            </a:extLst>
          </p:cNvPr>
          <p:cNvGrpSpPr/>
          <p:nvPr/>
        </p:nvGrpSpPr>
        <p:grpSpPr>
          <a:xfrm>
            <a:off x="1762749" y="2385156"/>
            <a:ext cx="8552826" cy="381000"/>
            <a:chOff x="1762749" y="2385156"/>
            <a:chExt cx="8552826" cy="381000"/>
          </a:xfrm>
        </p:grpSpPr>
        <p:cxnSp>
          <p:nvCxnSpPr>
            <p:cNvPr id="7" name="直線コネクタ 6">
              <a:extLst>
                <a:ext uri="{FF2B5EF4-FFF2-40B4-BE49-F238E27FC236}">
                  <a16:creationId xmlns:a16="http://schemas.microsoft.com/office/drawing/2014/main" id="{141A6E54-3934-099D-E0A2-CCDE1B9F0413}"/>
                </a:ext>
              </a:extLst>
            </p:cNvPr>
            <p:cNvCxnSpPr>
              <a:cxnSpLocks/>
            </p:cNvCxnSpPr>
            <p:nvPr/>
          </p:nvCxnSpPr>
          <p:spPr>
            <a:xfrm>
              <a:off x="7572999" y="2385156"/>
              <a:ext cx="2742576" cy="0"/>
            </a:xfrm>
            <a:prstGeom prst="line">
              <a:avLst/>
            </a:prstGeom>
            <a:ln w="38100">
              <a:solidFill>
                <a:srgbClr val="C11A2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5748AA5F-FF16-4C57-5749-C6CDD66EE434}"/>
                </a:ext>
              </a:extLst>
            </p:cNvPr>
            <p:cNvCxnSpPr>
              <a:cxnSpLocks/>
            </p:cNvCxnSpPr>
            <p:nvPr/>
          </p:nvCxnSpPr>
          <p:spPr>
            <a:xfrm>
              <a:off x="1762749" y="2766156"/>
              <a:ext cx="4580901" cy="0"/>
            </a:xfrm>
            <a:prstGeom prst="line">
              <a:avLst/>
            </a:prstGeom>
            <a:ln w="38100">
              <a:solidFill>
                <a:srgbClr val="C11A2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284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1F1339C-38F3-53D6-2940-8A3CB92EA987}"/>
              </a:ext>
            </a:extLst>
          </p:cNvPr>
          <p:cNvGrpSpPr/>
          <p:nvPr/>
        </p:nvGrpSpPr>
        <p:grpSpPr>
          <a:xfrm>
            <a:off x="9634113" y="6269457"/>
            <a:ext cx="2378068" cy="515312"/>
            <a:chOff x="9150636" y="5620101"/>
            <a:chExt cx="2378068" cy="515312"/>
          </a:xfrm>
        </p:grpSpPr>
        <p:sp>
          <p:nvSpPr>
            <p:cNvPr id="4" name="テキスト ボックス 3">
              <a:extLst>
                <a:ext uri="{FF2B5EF4-FFF2-40B4-BE49-F238E27FC236}">
                  <a16:creationId xmlns:a16="http://schemas.microsoft.com/office/drawing/2014/main" id="{D57BAA16-55C7-4225-E44F-982FA504CA90}"/>
                </a:ext>
              </a:extLst>
            </p:cNvPr>
            <p:cNvSpPr txBox="1"/>
            <p:nvPr/>
          </p:nvSpPr>
          <p:spPr>
            <a:xfrm>
              <a:off x="9673983" y="5723868"/>
              <a:ext cx="1854721" cy="307777"/>
            </a:xfrm>
            <a:prstGeom prst="rect">
              <a:avLst/>
            </a:prstGeom>
            <a:noFill/>
          </p:spPr>
          <p:txBody>
            <a:bodyPr wrap="square" rtlCol="0">
              <a:spAutoFit/>
            </a:bodyPr>
            <a:lstStyle/>
            <a:p>
              <a:r>
                <a:rPr lang="ja-JP" altLang="en-US" sz="1400" b="1" i="0" u="none" strike="noStrike" baseline="0" dirty="0"/>
                <a:t>元のスライドに戻る</a:t>
              </a:r>
              <a:endParaRPr lang="en-US" altLang="ja-JP" sz="1400" b="1" i="0" u="none" strike="noStrike" baseline="0" dirty="0"/>
            </a:p>
          </p:txBody>
        </p:sp>
        <p:pic>
          <p:nvPicPr>
            <p:cNvPr id="5" name="図 4" descr="ロゴ, アイコン&#10;&#10;AI 生成コンテンツは誤りを含む可能性があります。">
              <a:hlinkClick r:id="rId3" action="ppaction://hlinksldjump"/>
              <a:extLst>
                <a:ext uri="{FF2B5EF4-FFF2-40B4-BE49-F238E27FC236}">
                  <a16:creationId xmlns:a16="http://schemas.microsoft.com/office/drawing/2014/main" id="{D7BC7344-0C3A-720F-E5FE-0E94A28D2AED}"/>
                </a:ext>
              </a:extLst>
            </p:cNvPr>
            <p:cNvPicPr>
              <a:picLocks noChangeAspect="1"/>
            </p:cNvPicPr>
            <p:nvPr/>
          </p:nvPicPr>
          <p:blipFill>
            <a:blip r:embed="rId4">
              <a:extLst>
                <a:ext uri="{28A0092B-C50C-407E-A947-70E740481C1C}">
                  <a14:useLocalDpi xmlns:a14="http://schemas.microsoft.com/office/drawing/2010/main" val="0"/>
                </a:ext>
              </a:extLst>
            </a:blip>
            <a:srcRect l="3218" t="19617" r="50000" b="19847"/>
            <a:stretch>
              <a:fillRect/>
            </a:stretch>
          </p:blipFill>
          <p:spPr>
            <a:xfrm>
              <a:off x="9150636" y="5620101"/>
              <a:ext cx="530967" cy="515312"/>
            </a:xfrm>
            <a:prstGeom prst="rect">
              <a:avLst/>
            </a:prstGeom>
          </p:spPr>
        </p:pic>
      </p:grpSp>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35102AB-7E21-ACAD-D859-26A1C58A2636}"/>
              </a:ext>
            </a:extLst>
          </p:cNvPr>
          <p:cNvPicPr>
            <a:picLocks noChangeAspect="1"/>
          </p:cNvPicPr>
          <p:nvPr/>
        </p:nvPicPr>
        <p:blipFill>
          <a:blip r:embed="rId5">
            <a:extLst>
              <a:ext uri="{28A0092B-C50C-407E-A947-70E740481C1C}">
                <a14:useLocalDpi xmlns:a14="http://schemas.microsoft.com/office/drawing/2010/main" val="0"/>
              </a:ext>
            </a:extLst>
          </a:blip>
          <a:srcRect t="677"/>
          <a:stretch>
            <a:fillRect/>
          </a:stretch>
        </p:blipFill>
        <p:spPr>
          <a:xfrm>
            <a:off x="1131153" y="176999"/>
            <a:ext cx="9929693" cy="5988690"/>
          </a:xfrm>
          <a:prstGeom prst="rect">
            <a:avLst/>
          </a:prstGeom>
          <a:ln w="19050">
            <a:solidFill>
              <a:schemeClr val="bg1">
                <a:lumMod val="75000"/>
              </a:schemeClr>
            </a:solidFill>
          </a:ln>
        </p:spPr>
      </p:pic>
    </p:spTree>
    <p:extLst>
      <p:ext uri="{BB962C8B-B14F-4D97-AF65-F5344CB8AC3E}">
        <p14:creationId xmlns:p14="http://schemas.microsoft.com/office/powerpoint/2010/main" val="2538962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8E73E9E-708D-FB7E-FE51-4DC67100CBFA}"/>
            </a:ext>
          </a:extLst>
        </p:cNvPr>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9470379-99EE-7384-E848-A6B4CBCBB992}"/>
              </a:ext>
            </a:extLst>
          </p:cNvPr>
          <p:cNvGrpSpPr/>
          <p:nvPr/>
        </p:nvGrpSpPr>
        <p:grpSpPr>
          <a:xfrm>
            <a:off x="9634113" y="6269457"/>
            <a:ext cx="2378068" cy="515312"/>
            <a:chOff x="9150636" y="5620101"/>
            <a:chExt cx="2378068" cy="515312"/>
          </a:xfrm>
        </p:grpSpPr>
        <p:sp>
          <p:nvSpPr>
            <p:cNvPr id="2" name="テキスト ボックス 1">
              <a:extLst>
                <a:ext uri="{FF2B5EF4-FFF2-40B4-BE49-F238E27FC236}">
                  <a16:creationId xmlns:a16="http://schemas.microsoft.com/office/drawing/2014/main" id="{B982AEAA-EF0D-0853-134F-D03D1D1802F4}"/>
                </a:ext>
              </a:extLst>
            </p:cNvPr>
            <p:cNvSpPr txBox="1"/>
            <p:nvPr/>
          </p:nvSpPr>
          <p:spPr>
            <a:xfrm>
              <a:off x="9673983" y="5723868"/>
              <a:ext cx="1854721" cy="307777"/>
            </a:xfrm>
            <a:prstGeom prst="rect">
              <a:avLst/>
            </a:prstGeom>
            <a:noFill/>
          </p:spPr>
          <p:txBody>
            <a:bodyPr wrap="square" rtlCol="0">
              <a:spAutoFit/>
            </a:bodyPr>
            <a:lstStyle/>
            <a:p>
              <a:r>
                <a:rPr lang="ja-JP" altLang="en-US" sz="1400" b="1" i="0" u="none" strike="noStrike" baseline="0" dirty="0"/>
                <a:t>元のスライドに戻る</a:t>
              </a:r>
              <a:endParaRPr lang="en-US" altLang="ja-JP" sz="1400" b="1" i="0" u="none" strike="noStrike" baseline="0" dirty="0"/>
            </a:p>
          </p:txBody>
        </p:sp>
        <p:pic>
          <p:nvPicPr>
            <p:cNvPr id="5" name="図 4" descr="ロゴ, アイコン&#10;&#10;AI 生成コンテンツは誤りを含む可能性があります。">
              <a:hlinkClick r:id="rId3" action="ppaction://hlinksldjump"/>
              <a:extLst>
                <a:ext uri="{FF2B5EF4-FFF2-40B4-BE49-F238E27FC236}">
                  <a16:creationId xmlns:a16="http://schemas.microsoft.com/office/drawing/2014/main" id="{247FF3CC-3782-C59D-450D-0EE385E82621}"/>
                </a:ext>
              </a:extLst>
            </p:cNvPr>
            <p:cNvPicPr>
              <a:picLocks noChangeAspect="1"/>
            </p:cNvPicPr>
            <p:nvPr/>
          </p:nvPicPr>
          <p:blipFill>
            <a:blip r:embed="rId4">
              <a:extLst>
                <a:ext uri="{28A0092B-C50C-407E-A947-70E740481C1C}">
                  <a14:useLocalDpi xmlns:a14="http://schemas.microsoft.com/office/drawing/2010/main" val="0"/>
                </a:ext>
              </a:extLst>
            </a:blip>
            <a:srcRect l="3218" t="19617" r="50000" b="19847"/>
            <a:stretch>
              <a:fillRect/>
            </a:stretch>
          </p:blipFill>
          <p:spPr>
            <a:xfrm>
              <a:off x="9150636" y="5620101"/>
              <a:ext cx="530967" cy="515312"/>
            </a:xfrm>
            <a:prstGeom prst="rect">
              <a:avLst/>
            </a:prstGeom>
          </p:spPr>
        </p:pic>
      </p:grpSp>
      <p:pic>
        <p:nvPicPr>
          <p:cNvPr id="9" name="図 8" descr="テキスト&#10;&#10;AI 生成コンテンツは誤りを含む可能性があります。">
            <a:extLst>
              <a:ext uri="{FF2B5EF4-FFF2-40B4-BE49-F238E27FC236}">
                <a16:creationId xmlns:a16="http://schemas.microsoft.com/office/drawing/2014/main" id="{E03DBE17-8A6C-52D9-F203-C079979553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732" y="97163"/>
            <a:ext cx="9929693" cy="6068526"/>
          </a:xfrm>
          <a:prstGeom prst="rect">
            <a:avLst/>
          </a:prstGeom>
          <a:ln w="19050">
            <a:solidFill>
              <a:schemeClr val="bg1">
                <a:lumMod val="75000"/>
              </a:schemeClr>
            </a:solidFill>
          </a:ln>
        </p:spPr>
      </p:pic>
    </p:spTree>
    <p:extLst>
      <p:ext uri="{BB962C8B-B14F-4D97-AF65-F5344CB8AC3E}">
        <p14:creationId xmlns:p14="http://schemas.microsoft.com/office/powerpoint/2010/main" val="341584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DDB39-8688-01BE-795F-96894784735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F8FC939-0A5B-78A4-90C2-7221379A9AED}"/>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１</a:t>
            </a:r>
          </a:p>
        </p:txBody>
      </p:sp>
      <p:sp>
        <p:nvSpPr>
          <p:cNvPr id="3" name="テキスト ボックス 2">
            <a:extLst>
              <a:ext uri="{FF2B5EF4-FFF2-40B4-BE49-F238E27FC236}">
                <a16:creationId xmlns:a16="http://schemas.microsoft.com/office/drawing/2014/main" id="{7DC9EDC9-008B-BA05-E6C7-20FC3350CCCB}"/>
              </a:ext>
            </a:extLst>
          </p:cNvPr>
          <p:cNvSpPr txBox="1"/>
          <p:nvPr/>
        </p:nvSpPr>
        <p:spPr>
          <a:xfrm>
            <a:off x="1417003" y="843279"/>
            <a:ext cx="2954655" cy="461665"/>
          </a:xfrm>
          <a:prstGeom prst="rect">
            <a:avLst/>
          </a:prstGeom>
          <a:noFill/>
        </p:spPr>
        <p:txBody>
          <a:bodyPr wrap="none" rtlCol="0">
            <a:spAutoFit/>
          </a:bodyPr>
          <a:lstStyle/>
          <a:p>
            <a:r>
              <a:rPr lang="ja-JP" altLang="en-US" sz="2400" b="1" dirty="0">
                <a:solidFill>
                  <a:srgbClr val="C11A20"/>
                </a:solidFill>
              </a:rPr>
              <a:t>プログラミング言語</a:t>
            </a:r>
            <a:endParaRPr kumimoji="1" lang="ja-JP" altLang="en-US" sz="2400" b="1" dirty="0">
              <a:solidFill>
                <a:srgbClr val="C11A20"/>
              </a:solidFill>
            </a:endParaRPr>
          </a:p>
        </p:txBody>
      </p:sp>
      <p:sp>
        <p:nvSpPr>
          <p:cNvPr id="4" name="テキスト ボックス 3">
            <a:extLst>
              <a:ext uri="{FF2B5EF4-FFF2-40B4-BE49-F238E27FC236}">
                <a16:creationId xmlns:a16="http://schemas.microsoft.com/office/drawing/2014/main" id="{37E4CF69-202E-8AA2-C098-A8176EBDD7FB}"/>
              </a:ext>
            </a:extLst>
          </p:cNvPr>
          <p:cNvSpPr txBox="1"/>
          <p:nvPr/>
        </p:nvSpPr>
        <p:spPr>
          <a:xfrm>
            <a:off x="1417003" y="1564640"/>
            <a:ext cx="8529637" cy="2769989"/>
          </a:xfrm>
          <a:prstGeom prst="rect">
            <a:avLst/>
          </a:prstGeom>
          <a:noFill/>
        </p:spPr>
        <p:txBody>
          <a:bodyPr wrap="square" rtlCol="0">
            <a:spAutoFit/>
          </a:bodyPr>
          <a:lstStyle/>
          <a:p>
            <a:pPr marL="342000" indent="-342000">
              <a:spcAft>
                <a:spcPts val="1800"/>
              </a:spcAft>
              <a:buFont typeface="Arial" panose="020B0604020202020204" pitchFamily="34" charset="0"/>
              <a:buChar char="•"/>
            </a:pPr>
            <a:r>
              <a:rPr lang="ja-JP" altLang="en-US" sz="2400" dirty="0"/>
              <a:t>コンピュータがアルゴリズムを実行できるようにプログラムをつくることを、</a:t>
            </a:r>
            <a:r>
              <a:rPr lang="ja-JP" altLang="en-US" sz="2400" b="1" dirty="0">
                <a:solidFill>
                  <a:srgbClr val="C11A20"/>
                </a:solidFill>
              </a:rPr>
              <a:t>プログラミング</a:t>
            </a:r>
            <a:r>
              <a:rPr lang="ja-JP" altLang="en-US" sz="2400" dirty="0"/>
              <a:t>といいます</a:t>
            </a:r>
            <a:r>
              <a:rPr lang="ja-JP" altLang="en-US" dirty="0"/>
              <a:t>。</a:t>
            </a:r>
            <a:endParaRPr lang="en-US" altLang="ja-JP" dirty="0"/>
          </a:p>
          <a:p>
            <a:pPr marL="342000" indent="-342000">
              <a:spcAft>
                <a:spcPts val="1800"/>
              </a:spcAft>
              <a:buFont typeface="Arial" panose="020B0604020202020204" pitchFamily="34" charset="0"/>
              <a:buChar char="•"/>
            </a:pPr>
            <a:r>
              <a:rPr lang="ja-JP" altLang="en-US" sz="2400" dirty="0"/>
              <a:t>人間が考えたことをコンピュータがそのとおりに実行できるように、</a:t>
            </a:r>
            <a:r>
              <a:rPr lang="ja-JP" altLang="en-US" sz="2400" b="1" dirty="0">
                <a:solidFill>
                  <a:srgbClr val="C00000"/>
                </a:solidFill>
              </a:rPr>
              <a:t>プログラミング言語</a:t>
            </a:r>
            <a:r>
              <a:rPr lang="ja-JP" altLang="en-US" sz="2400" dirty="0"/>
              <a:t>が開発されました。 </a:t>
            </a:r>
            <a:endParaRPr lang="en-US" altLang="ja-JP" sz="2400" dirty="0"/>
          </a:p>
          <a:p>
            <a:pPr marL="342000" indent="-342000">
              <a:spcAft>
                <a:spcPts val="1800"/>
              </a:spcAft>
              <a:buFont typeface="Arial" panose="020B0604020202020204" pitchFamily="34" charset="0"/>
              <a:buChar char="•"/>
            </a:pPr>
            <a:r>
              <a:rPr lang="ja-JP" altLang="en-US" sz="2400" dirty="0"/>
              <a:t>プログラミング言語には多くの種類があるため、使用目的や用途に合わせた適切な言語を選択します。</a:t>
            </a:r>
            <a:endParaRPr lang="en-US" altLang="ja-JP" sz="2400" b="0" i="0" u="none" strike="noStrike" baseline="0" dirty="0"/>
          </a:p>
        </p:txBody>
      </p:sp>
    </p:spTree>
    <p:extLst>
      <p:ext uri="{BB962C8B-B14F-4D97-AF65-F5344CB8AC3E}">
        <p14:creationId xmlns:p14="http://schemas.microsoft.com/office/powerpoint/2010/main" val="25033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1F908-FCB1-FBD0-EBD2-CDECEC8CA14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D9E1228-DD3A-C3EE-79CA-DC0EEE230357}"/>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１</a:t>
            </a:r>
          </a:p>
        </p:txBody>
      </p:sp>
      <p:sp>
        <p:nvSpPr>
          <p:cNvPr id="3" name="テキスト ボックス 2">
            <a:extLst>
              <a:ext uri="{FF2B5EF4-FFF2-40B4-BE49-F238E27FC236}">
                <a16:creationId xmlns:a16="http://schemas.microsoft.com/office/drawing/2014/main" id="{53242E81-A8A8-4974-C5C6-A57C824B2300}"/>
              </a:ext>
            </a:extLst>
          </p:cNvPr>
          <p:cNvSpPr txBox="1"/>
          <p:nvPr/>
        </p:nvSpPr>
        <p:spPr>
          <a:xfrm>
            <a:off x="1417003" y="843279"/>
            <a:ext cx="2954655" cy="461665"/>
          </a:xfrm>
          <a:prstGeom prst="rect">
            <a:avLst/>
          </a:prstGeom>
          <a:noFill/>
        </p:spPr>
        <p:txBody>
          <a:bodyPr wrap="none" rtlCol="0">
            <a:spAutoFit/>
          </a:bodyPr>
          <a:lstStyle/>
          <a:p>
            <a:r>
              <a:rPr lang="ja-JP" altLang="en-US" sz="2400" b="1" dirty="0">
                <a:solidFill>
                  <a:srgbClr val="C11A20"/>
                </a:solidFill>
              </a:rPr>
              <a:t>プログラミング言語</a:t>
            </a:r>
            <a:endParaRPr kumimoji="1" lang="ja-JP" altLang="en-US" sz="2400" b="1" dirty="0">
              <a:solidFill>
                <a:srgbClr val="C11A20"/>
              </a:solidFill>
            </a:endParaRPr>
          </a:p>
        </p:txBody>
      </p:sp>
      <p:grpSp>
        <p:nvGrpSpPr>
          <p:cNvPr id="4" name="グループ化 3">
            <a:extLst>
              <a:ext uri="{FF2B5EF4-FFF2-40B4-BE49-F238E27FC236}">
                <a16:creationId xmlns:a16="http://schemas.microsoft.com/office/drawing/2014/main" id="{8184E544-BD1D-EEC3-46FB-8F853131AC85}"/>
              </a:ext>
            </a:extLst>
          </p:cNvPr>
          <p:cNvGrpSpPr/>
          <p:nvPr/>
        </p:nvGrpSpPr>
        <p:grpSpPr>
          <a:xfrm>
            <a:off x="893300" y="1622348"/>
            <a:ext cx="10246535" cy="509019"/>
            <a:chOff x="1271401" y="1518384"/>
            <a:chExt cx="10246535" cy="509019"/>
          </a:xfrm>
        </p:grpSpPr>
        <p:sp>
          <p:nvSpPr>
            <p:cNvPr id="5" name="テキスト ボックス 4">
              <a:extLst>
                <a:ext uri="{FF2B5EF4-FFF2-40B4-BE49-F238E27FC236}">
                  <a16:creationId xmlns:a16="http://schemas.microsoft.com/office/drawing/2014/main" id="{3376CC8B-9452-0E54-A866-589F7C0FD752}"/>
                </a:ext>
              </a:extLst>
            </p:cNvPr>
            <p:cNvSpPr txBox="1"/>
            <p:nvPr/>
          </p:nvSpPr>
          <p:spPr>
            <a:xfrm>
              <a:off x="2988299" y="1565738"/>
              <a:ext cx="8529637" cy="461665"/>
            </a:xfrm>
            <a:prstGeom prst="rect">
              <a:avLst/>
            </a:prstGeom>
            <a:noFill/>
          </p:spPr>
          <p:txBody>
            <a:bodyPr wrap="square" rtlCol="0">
              <a:spAutoFit/>
            </a:bodyPr>
            <a:lstStyle/>
            <a:p>
              <a:r>
                <a:rPr lang="ja-JP" altLang="en-US" sz="2400" b="1" dirty="0"/>
                <a:t>プログラミング言語の種類</a:t>
              </a:r>
              <a:endParaRPr lang="en-US" altLang="ja-JP" sz="2400" b="1" i="0" u="none" strike="noStrike" baseline="0" dirty="0"/>
            </a:p>
          </p:txBody>
        </p:sp>
        <p:pic>
          <p:nvPicPr>
            <p:cNvPr id="8" name="図 7">
              <a:extLst>
                <a:ext uri="{FF2B5EF4-FFF2-40B4-BE49-F238E27FC236}">
                  <a16:creationId xmlns:a16="http://schemas.microsoft.com/office/drawing/2014/main" id="{70C62402-2227-9D8B-F01F-C951106BB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01" y="1518384"/>
              <a:ext cx="1581371" cy="466790"/>
            </a:xfrm>
            <a:prstGeom prst="rect">
              <a:avLst/>
            </a:prstGeom>
          </p:spPr>
        </p:pic>
      </p:grpSp>
      <p:pic>
        <p:nvPicPr>
          <p:cNvPr id="10" name="図 9"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005E3C69-A663-6163-8180-738060CE4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560" y="2329566"/>
            <a:ext cx="3449156" cy="1432921"/>
          </a:xfrm>
          <a:prstGeom prst="rect">
            <a:avLst/>
          </a:prstGeom>
        </p:spPr>
      </p:pic>
      <p:pic>
        <p:nvPicPr>
          <p:cNvPr id="12" name="図 11" descr="アイコン&#10;&#10;AI 生成コンテンツは誤りを含む可能性があります。">
            <a:extLst>
              <a:ext uri="{FF2B5EF4-FFF2-40B4-BE49-F238E27FC236}">
                <a16:creationId xmlns:a16="http://schemas.microsoft.com/office/drawing/2014/main" id="{98597621-C0D7-729E-0DEC-34AB1DEEB739}"/>
              </a:ext>
            </a:extLst>
          </p:cNvPr>
          <p:cNvPicPr>
            <a:picLocks noChangeAspect="1"/>
          </p:cNvPicPr>
          <p:nvPr/>
        </p:nvPicPr>
        <p:blipFill>
          <a:blip r:embed="rId5">
            <a:extLst>
              <a:ext uri="{28A0092B-C50C-407E-A947-70E740481C1C}">
                <a14:useLocalDpi xmlns:a14="http://schemas.microsoft.com/office/drawing/2010/main" val="0"/>
              </a:ext>
            </a:extLst>
          </a:blip>
          <a:srcRect t="12743"/>
          <a:stretch>
            <a:fillRect/>
          </a:stretch>
        </p:blipFill>
        <p:spPr>
          <a:xfrm>
            <a:off x="4607731" y="2973833"/>
            <a:ext cx="3464439" cy="904507"/>
          </a:xfrm>
          <a:prstGeom prst="rect">
            <a:avLst/>
          </a:prstGeom>
        </p:spPr>
      </p:pic>
      <p:pic>
        <p:nvPicPr>
          <p:cNvPr id="14" name="図 13" descr="テキスト&#10;&#10;AI 生成コンテンツは誤りを含む可能性があります。">
            <a:extLst>
              <a:ext uri="{FF2B5EF4-FFF2-40B4-BE49-F238E27FC236}">
                <a16:creationId xmlns:a16="http://schemas.microsoft.com/office/drawing/2014/main" id="{B1B0998C-83EF-E55E-D121-FDD5458CA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560" y="4248508"/>
            <a:ext cx="3581249" cy="1267590"/>
          </a:xfrm>
          <a:prstGeom prst="rect">
            <a:avLst/>
          </a:prstGeom>
        </p:spPr>
      </p:pic>
      <p:pic>
        <p:nvPicPr>
          <p:cNvPr id="16" name="図 15">
            <a:extLst>
              <a:ext uri="{FF2B5EF4-FFF2-40B4-BE49-F238E27FC236}">
                <a16:creationId xmlns:a16="http://schemas.microsoft.com/office/drawing/2014/main" id="{A9156B35-8636-7702-5114-B6221BC7E6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4567" y="4822143"/>
            <a:ext cx="3557014" cy="633795"/>
          </a:xfrm>
          <a:prstGeom prst="rect">
            <a:avLst/>
          </a:prstGeom>
        </p:spPr>
      </p:pic>
      <p:grpSp>
        <p:nvGrpSpPr>
          <p:cNvPr id="6" name="グループ化 5">
            <a:extLst>
              <a:ext uri="{FF2B5EF4-FFF2-40B4-BE49-F238E27FC236}">
                <a16:creationId xmlns:a16="http://schemas.microsoft.com/office/drawing/2014/main" id="{8A39B021-6368-46F5-EBDE-F5982C0BE022}"/>
              </a:ext>
            </a:extLst>
          </p:cNvPr>
          <p:cNvGrpSpPr/>
          <p:nvPr/>
        </p:nvGrpSpPr>
        <p:grpSpPr>
          <a:xfrm>
            <a:off x="7027420" y="558088"/>
            <a:ext cx="4112415" cy="2355060"/>
            <a:chOff x="6891418" y="639697"/>
            <a:chExt cx="4112415" cy="2355060"/>
          </a:xfrm>
        </p:grpSpPr>
        <p:pic>
          <p:nvPicPr>
            <p:cNvPr id="7" name="図 6">
              <a:extLst>
                <a:ext uri="{FF2B5EF4-FFF2-40B4-BE49-F238E27FC236}">
                  <a16:creationId xmlns:a16="http://schemas.microsoft.com/office/drawing/2014/main" id="{849AB654-8056-432B-7947-9E08184586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1418" y="943352"/>
              <a:ext cx="1624964" cy="1747750"/>
            </a:xfrm>
            <a:prstGeom prst="rect">
              <a:avLst/>
            </a:prstGeom>
          </p:spPr>
        </p:pic>
        <p:pic>
          <p:nvPicPr>
            <p:cNvPr id="11" name="図 10" descr="テキスト&#10;&#10;AI 生成コンテンツは誤りを含む可能性があります。">
              <a:extLst>
                <a:ext uri="{FF2B5EF4-FFF2-40B4-BE49-F238E27FC236}">
                  <a16:creationId xmlns:a16="http://schemas.microsoft.com/office/drawing/2014/main" id="{9DDB3FD1-7408-DE3B-47DF-A093D8D9BB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4145" y="639697"/>
              <a:ext cx="2419688" cy="2355060"/>
            </a:xfrm>
            <a:prstGeom prst="rect">
              <a:avLst/>
            </a:prstGeom>
          </p:spPr>
        </p:pic>
      </p:grpSp>
      <p:sp>
        <p:nvSpPr>
          <p:cNvPr id="13" name="テキスト ボックス 12">
            <a:extLst>
              <a:ext uri="{FF2B5EF4-FFF2-40B4-BE49-F238E27FC236}">
                <a16:creationId xmlns:a16="http://schemas.microsoft.com/office/drawing/2014/main" id="{128CFEE6-966A-E44E-4098-044053964A61}"/>
              </a:ext>
            </a:extLst>
          </p:cNvPr>
          <p:cNvSpPr txBox="1"/>
          <p:nvPr/>
        </p:nvSpPr>
        <p:spPr>
          <a:xfrm>
            <a:off x="8720146" y="3142184"/>
            <a:ext cx="2419689" cy="461665"/>
          </a:xfrm>
          <a:prstGeom prst="rect">
            <a:avLst/>
          </a:prstGeom>
          <a:solidFill>
            <a:srgbClr val="FFF3C5"/>
          </a:solidFill>
        </p:spPr>
        <p:txBody>
          <a:bodyPr wrap="square" rtlCol="0">
            <a:spAutoFit/>
          </a:bodyPr>
          <a:lstStyle/>
          <a:p>
            <a:r>
              <a:rPr lang="ja-JP" altLang="en-US" sz="2400" b="0" i="0" u="none" strike="noStrike" baseline="0" dirty="0"/>
              <a:t>ビジュアル言語</a:t>
            </a:r>
            <a:endParaRPr lang="en-US" altLang="ja-JP" sz="2400" b="0" i="0" u="none" strike="noStrike" baseline="0" dirty="0"/>
          </a:p>
        </p:txBody>
      </p:sp>
      <p:sp>
        <p:nvSpPr>
          <p:cNvPr id="15" name="テキスト ボックス 14">
            <a:extLst>
              <a:ext uri="{FF2B5EF4-FFF2-40B4-BE49-F238E27FC236}">
                <a16:creationId xmlns:a16="http://schemas.microsoft.com/office/drawing/2014/main" id="{15B5CEF5-B58A-92F7-6CC1-6E98F2965FC8}"/>
              </a:ext>
            </a:extLst>
          </p:cNvPr>
          <p:cNvSpPr txBox="1"/>
          <p:nvPr/>
        </p:nvSpPr>
        <p:spPr>
          <a:xfrm>
            <a:off x="8741844" y="4968367"/>
            <a:ext cx="2137579" cy="461665"/>
          </a:xfrm>
          <a:prstGeom prst="rect">
            <a:avLst/>
          </a:prstGeom>
          <a:solidFill>
            <a:srgbClr val="FFF3C5"/>
          </a:solidFill>
        </p:spPr>
        <p:txBody>
          <a:bodyPr wrap="square" rtlCol="0">
            <a:spAutoFit/>
          </a:bodyPr>
          <a:lstStyle/>
          <a:p>
            <a:r>
              <a:rPr lang="ja-JP" altLang="en-US" sz="2400" b="0" i="0" u="none" strike="noStrike" baseline="0" dirty="0"/>
              <a:t>テキスト言語</a:t>
            </a:r>
            <a:endParaRPr lang="en-US" altLang="ja-JP" sz="2400" b="0" i="0" u="none" strike="noStrike" baseline="0" dirty="0"/>
          </a:p>
        </p:txBody>
      </p:sp>
      <p:sp>
        <p:nvSpPr>
          <p:cNvPr id="9" name="テキスト ボックス 8">
            <a:extLst>
              <a:ext uri="{FF2B5EF4-FFF2-40B4-BE49-F238E27FC236}">
                <a16:creationId xmlns:a16="http://schemas.microsoft.com/office/drawing/2014/main" id="{3DE0A8F0-DCD2-35A2-F144-DF35EC6B9ABB}"/>
              </a:ext>
            </a:extLst>
          </p:cNvPr>
          <p:cNvSpPr txBox="1"/>
          <p:nvPr/>
        </p:nvSpPr>
        <p:spPr>
          <a:xfrm>
            <a:off x="7352521" y="3878340"/>
            <a:ext cx="3787313" cy="523220"/>
          </a:xfrm>
          <a:prstGeom prst="rect">
            <a:avLst/>
          </a:prstGeom>
          <a:solidFill>
            <a:srgbClr val="034387"/>
          </a:solidFill>
        </p:spPr>
        <p:txBody>
          <a:bodyPr wrap="square" rtlCol="0" anchor="ctr">
            <a:spAutoFit/>
          </a:bodyPr>
          <a:lstStyle/>
          <a:p>
            <a:pPr algn="ctr"/>
            <a:r>
              <a:rPr kumimoji="1" lang="ja-JP" altLang="en-US" sz="2800" dirty="0">
                <a:solidFill>
                  <a:schemeClr val="bg1"/>
                </a:solidFill>
              </a:rPr>
              <a:t>直感的に使いやすい</a:t>
            </a:r>
          </a:p>
        </p:txBody>
      </p:sp>
      <p:sp>
        <p:nvSpPr>
          <p:cNvPr id="17" name="テキスト ボックス 16">
            <a:extLst>
              <a:ext uri="{FF2B5EF4-FFF2-40B4-BE49-F238E27FC236}">
                <a16:creationId xmlns:a16="http://schemas.microsoft.com/office/drawing/2014/main" id="{E2625C8E-A2EE-80A0-5645-BE41744CBB47}"/>
              </a:ext>
            </a:extLst>
          </p:cNvPr>
          <p:cNvSpPr txBox="1"/>
          <p:nvPr/>
        </p:nvSpPr>
        <p:spPr>
          <a:xfrm>
            <a:off x="7352521" y="5552314"/>
            <a:ext cx="3787313" cy="523220"/>
          </a:xfrm>
          <a:prstGeom prst="rect">
            <a:avLst/>
          </a:prstGeom>
          <a:solidFill>
            <a:srgbClr val="034387"/>
          </a:solidFill>
        </p:spPr>
        <p:txBody>
          <a:bodyPr wrap="square" rtlCol="0" anchor="ctr">
            <a:spAutoFit/>
          </a:bodyPr>
          <a:lstStyle/>
          <a:p>
            <a:pPr algn="ctr"/>
            <a:r>
              <a:rPr kumimoji="1" lang="ja-JP" altLang="en-US" sz="2800" dirty="0">
                <a:solidFill>
                  <a:schemeClr val="bg1"/>
                </a:solidFill>
              </a:rPr>
              <a:t>細かくつくれる</a:t>
            </a:r>
          </a:p>
        </p:txBody>
      </p:sp>
    </p:spTree>
    <p:extLst>
      <p:ext uri="{BB962C8B-B14F-4D97-AF65-F5344CB8AC3E}">
        <p14:creationId xmlns:p14="http://schemas.microsoft.com/office/powerpoint/2010/main" val="36237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F741C-4713-F3BC-9077-9525343564B1}"/>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EA69C74-08F5-4537-1DBD-DD312D4EA556}"/>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２</a:t>
            </a:r>
          </a:p>
        </p:txBody>
      </p:sp>
      <p:sp>
        <p:nvSpPr>
          <p:cNvPr id="3" name="テキスト ボックス 2">
            <a:extLst>
              <a:ext uri="{FF2B5EF4-FFF2-40B4-BE49-F238E27FC236}">
                <a16:creationId xmlns:a16="http://schemas.microsoft.com/office/drawing/2014/main" id="{2BB10742-88FB-34F0-2ADC-ED8EB211ABF8}"/>
              </a:ext>
            </a:extLst>
          </p:cNvPr>
          <p:cNvSpPr txBox="1"/>
          <p:nvPr/>
        </p:nvSpPr>
        <p:spPr>
          <a:xfrm>
            <a:off x="1417003" y="843279"/>
            <a:ext cx="800219" cy="461665"/>
          </a:xfrm>
          <a:prstGeom prst="rect">
            <a:avLst/>
          </a:prstGeom>
          <a:noFill/>
        </p:spPr>
        <p:txBody>
          <a:bodyPr wrap="none" rtlCol="0">
            <a:spAutoFit/>
          </a:bodyPr>
          <a:lstStyle/>
          <a:p>
            <a:r>
              <a:rPr lang="ja-JP" altLang="en-US" sz="2400" b="1" dirty="0">
                <a:solidFill>
                  <a:srgbClr val="C11A20"/>
                </a:solidFill>
              </a:rPr>
              <a:t>変数</a:t>
            </a:r>
            <a:endParaRPr kumimoji="1" lang="ja-JP" altLang="en-US" sz="2400" b="1" dirty="0">
              <a:solidFill>
                <a:srgbClr val="C11A20"/>
              </a:solidFill>
            </a:endParaRPr>
          </a:p>
        </p:txBody>
      </p:sp>
      <p:sp>
        <p:nvSpPr>
          <p:cNvPr id="4" name="テキスト ボックス 3">
            <a:extLst>
              <a:ext uri="{FF2B5EF4-FFF2-40B4-BE49-F238E27FC236}">
                <a16:creationId xmlns:a16="http://schemas.microsoft.com/office/drawing/2014/main" id="{89E37F97-E1EE-A836-6D40-DE11D052D062}"/>
              </a:ext>
            </a:extLst>
          </p:cNvPr>
          <p:cNvSpPr txBox="1"/>
          <p:nvPr/>
        </p:nvSpPr>
        <p:spPr>
          <a:xfrm>
            <a:off x="1417003" y="1564640"/>
            <a:ext cx="8529637" cy="2769989"/>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ja-JP" altLang="en-US" sz="2400" dirty="0"/>
              <a:t>入力・計算などをしたデータを保存し、後で利用するためには</a:t>
            </a:r>
            <a:r>
              <a:rPr lang="ja-JP" altLang="en-US" sz="2400" b="1" dirty="0">
                <a:solidFill>
                  <a:srgbClr val="C00000"/>
                </a:solidFill>
              </a:rPr>
              <a:t>変数</a:t>
            </a:r>
            <a:r>
              <a:rPr lang="ja-JP" altLang="en-US" sz="2400" dirty="0"/>
              <a:t>を使います。</a:t>
            </a:r>
            <a:endParaRPr lang="en-US" altLang="ja-JP" sz="2400" dirty="0"/>
          </a:p>
          <a:p>
            <a:pPr marL="342900" indent="-342900">
              <a:spcAft>
                <a:spcPts val="1800"/>
              </a:spcAft>
              <a:buFont typeface="Arial" panose="020B0604020202020204" pitchFamily="34" charset="0"/>
              <a:buChar char="•"/>
            </a:pPr>
            <a:r>
              <a:rPr lang="ja-JP" altLang="en-US" sz="2400" dirty="0"/>
              <a:t>変数には名前をつけ、プログラムで使うデータをしまったり、取り出したりすることができます。</a:t>
            </a:r>
            <a:endParaRPr lang="en-US" altLang="ja-JP" sz="2400" dirty="0"/>
          </a:p>
          <a:p>
            <a:pPr marL="342900" indent="-342900">
              <a:spcAft>
                <a:spcPts val="1800"/>
              </a:spcAft>
              <a:buFont typeface="Arial" panose="020B0604020202020204" pitchFamily="34" charset="0"/>
              <a:buChar char="•"/>
            </a:pPr>
            <a:r>
              <a:rPr lang="ja-JP" altLang="en-US" sz="2400" dirty="0"/>
              <a:t>変数には扱うデータによって型があり、変数をつくるときにどの型を使うか定義（宣言）します。</a:t>
            </a:r>
            <a:endParaRPr lang="en-US" altLang="ja-JP" sz="2400" dirty="0"/>
          </a:p>
        </p:txBody>
      </p:sp>
    </p:spTree>
    <p:extLst>
      <p:ext uri="{BB962C8B-B14F-4D97-AF65-F5344CB8AC3E}">
        <p14:creationId xmlns:p14="http://schemas.microsoft.com/office/powerpoint/2010/main" val="157790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36FC5FB-A3ED-4EFA-5B9B-8910DA150EB4}"/>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２</a:t>
            </a:r>
          </a:p>
        </p:txBody>
      </p:sp>
      <p:sp>
        <p:nvSpPr>
          <p:cNvPr id="3" name="テキスト ボックス 2">
            <a:extLst>
              <a:ext uri="{FF2B5EF4-FFF2-40B4-BE49-F238E27FC236}">
                <a16:creationId xmlns:a16="http://schemas.microsoft.com/office/drawing/2014/main" id="{EC12DE48-2899-330F-EE88-6BE7A6820792}"/>
              </a:ext>
            </a:extLst>
          </p:cNvPr>
          <p:cNvSpPr txBox="1"/>
          <p:nvPr/>
        </p:nvSpPr>
        <p:spPr>
          <a:xfrm>
            <a:off x="1417003" y="843279"/>
            <a:ext cx="800219" cy="461665"/>
          </a:xfrm>
          <a:prstGeom prst="rect">
            <a:avLst/>
          </a:prstGeom>
          <a:noFill/>
        </p:spPr>
        <p:txBody>
          <a:bodyPr wrap="none" rtlCol="0">
            <a:spAutoFit/>
          </a:bodyPr>
          <a:lstStyle/>
          <a:p>
            <a:r>
              <a:rPr lang="ja-JP" altLang="en-US" sz="2400" b="1" dirty="0">
                <a:solidFill>
                  <a:srgbClr val="C11A20"/>
                </a:solidFill>
              </a:rPr>
              <a:t>変数</a:t>
            </a:r>
            <a:endParaRPr kumimoji="1" lang="ja-JP" altLang="en-US" sz="2400" b="1" dirty="0">
              <a:solidFill>
                <a:srgbClr val="C11A20"/>
              </a:solidFill>
            </a:endParaRPr>
          </a:p>
        </p:txBody>
      </p:sp>
      <p:pic>
        <p:nvPicPr>
          <p:cNvPr id="9" name="図 8">
            <a:extLst>
              <a:ext uri="{FF2B5EF4-FFF2-40B4-BE49-F238E27FC236}">
                <a16:creationId xmlns:a16="http://schemas.microsoft.com/office/drawing/2014/main" id="{D55000EA-AE04-90E6-6035-C178CC190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860" y="1492417"/>
            <a:ext cx="3295015" cy="382096"/>
          </a:xfrm>
          <a:prstGeom prst="rect">
            <a:avLst/>
          </a:prstGeom>
        </p:spPr>
      </p:pic>
      <p:pic>
        <p:nvPicPr>
          <p:cNvPr id="11" name="図 10" descr="ダイアグラム&#10;&#10;AI 生成コンテンツは誤りを含む可能性があります。">
            <a:extLst>
              <a:ext uri="{FF2B5EF4-FFF2-40B4-BE49-F238E27FC236}">
                <a16:creationId xmlns:a16="http://schemas.microsoft.com/office/drawing/2014/main" id="{9AF1C61F-1331-DEF3-2E82-7C18E6834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651" y="2240253"/>
            <a:ext cx="8493866" cy="2377493"/>
          </a:xfrm>
          <a:prstGeom prst="rect">
            <a:avLst/>
          </a:prstGeom>
        </p:spPr>
      </p:pic>
    </p:spTree>
    <p:extLst>
      <p:ext uri="{BB962C8B-B14F-4D97-AF65-F5344CB8AC3E}">
        <p14:creationId xmlns:p14="http://schemas.microsoft.com/office/powerpoint/2010/main" val="358753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A75495D-EDDA-56C2-3997-688D17912AC2}"/>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３</a:t>
            </a:r>
          </a:p>
        </p:txBody>
      </p:sp>
      <p:sp>
        <p:nvSpPr>
          <p:cNvPr id="3" name="テキスト ボックス 2">
            <a:extLst>
              <a:ext uri="{FF2B5EF4-FFF2-40B4-BE49-F238E27FC236}">
                <a16:creationId xmlns:a16="http://schemas.microsoft.com/office/drawing/2014/main" id="{2AD302E3-9919-ABB5-1D50-9B2E911422D8}"/>
              </a:ext>
            </a:extLst>
          </p:cNvPr>
          <p:cNvSpPr txBox="1"/>
          <p:nvPr/>
        </p:nvSpPr>
        <p:spPr>
          <a:xfrm>
            <a:off x="1417003" y="843279"/>
            <a:ext cx="4185761" cy="461665"/>
          </a:xfrm>
          <a:prstGeom prst="rect">
            <a:avLst/>
          </a:prstGeom>
          <a:noFill/>
        </p:spPr>
        <p:txBody>
          <a:bodyPr wrap="none" rtlCol="0">
            <a:spAutoFit/>
          </a:bodyPr>
          <a:lstStyle/>
          <a:p>
            <a:r>
              <a:rPr lang="ja-JP" altLang="en-US" sz="2400" b="1" dirty="0">
                <a:solidFill>
                  <a:srgbClr val="C11A20"/>
                </a:solidFill>
              </a:rPr>
              <a:t>複雑な処理を実現するしくみ</a:t>
            </a:r>
            <a:endParaRPr kumimoji="1" lang="ja-JP" altLang="en-US" sz="2400" b="1" dirty="0">
              <a:solidFill>
                <a:srgbClr val="C11A20"/>
              </a:solidFill>
            </a:endParaRPr>
          </a:p>
        </p:txBody>
      </p:sp>
      <p:sp>
        <p:nvSpPr>
          <p:cNvPr id="4" name="テキスト ボックス 3">
            <a:extLst>
              <a:ext uri="{FF2B5EF4-FFF2-40B4-BE49-F238E27FC236}">
                <a16:creationId xmlns:a16="http://schemas.microsoft.com/office/drawing/2014/main" id="{224BAF96-65B0-C36E-632B-BDE2AC599F60}"/>
              </a:ext>
            </a:extLst>
          </p:cNvPr>
          <p:cNvSpPr txBox="1"/>
          <p:nvPr/>
        </p:nvSpPr>
        <p:spPr>
          <a:xfrm>
            <a:off x="1417003" y="1564640"/>
            <a:ext cx="8529637" cy="830997"/>
          </a:xfrm>
          <a:prstGeom prst="rect">
            <a:avLst/>
          </a:prstGeom>
          <a:noFill/>
        </p:spPr>
        <p:txBody>
          <a:bodyPr wrap="square" rtlCol="0">
            <a:spAutoFit/>
          </a:bodyPr>
          <a:lstStyle/>
          <a:p>
            <a:pPr marL="342000" indent="-342000">
              <a:spcAft>
                <a:spcPts val="1800"/>
              </a:spcAft>
              <a:buFont typeface="Arial" panose="020B0604020202020204" pitchFamily="34" charset="0"/>
              <a:buChar char="•"/>
            </a:pPr>
            <a:r>
              <a:rPr lang="ja-JP" altLang="en-US" sz="2400" dirty="0"/>
              <a:t>プログラムでは</a:t>
            </a:r>
            <a:r>
              <a:rPr lang="ja-JP" altLang="en-US" sz="2400" b="1" dirty="0">
                <a:solidFill>
                  <a:srgbClr val="C00000"/>
                </a:solidFill>
              </a:rPr>
              <a:t>演算子</a:t>
            </a:r>
            <a:r>
              <a:rPr lang="ja-JP" altLang="en-US" sz="2400" dirty="0"/>
              <a:t>や</a:t>
            </a:r>
            <a:r>
              <a:rPr lang="ja-JP" altLang="en-US" sz="2400" b="1" dirty="0">
                <a:solidFill>
                  <a:srgbClr val="C00000"/>
                </a:solidFill>
              </a:rPr>
              <a:t>比較演算子</a:t>
            </a:r>
            <a:r>
              <a:rPr lang="ja-JP" altLang="en-US" sz="2400" dirty="0"/>
              <a:t>を用いて、入力・計算した結果のデータを利用することがあります</a:t>
            </a:r>
            <a:r>
              <a:rPr lang="en-US" altLang="ja-JP" sz="2400" dirty="0"/>
              <a:t> </a:t>
            </a:r>
            <a:r>
              <a:rPr lang="ja-JP" altLang="en-US" sz="2400" dirty="0"/>
              <a:t>。</a:t>
            </a:r>
            <a:endParaRPr lang="en-US" altLang="ja-JP" sz="2400" dirty="0"/>
          </a:p>
        </p:txBody>
      </p:sp>
    </p:spTree>
    <p:extLst>
      <p:ext uri="{BB962C8B-B14F-4D97-AF65-F5344CB8AC3E}">
        <p14:creationId xmlns:p14="http://schemas.microsoft.com/office/powerpoint/2010/main" val="236320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DF123-6EF0-5688-1EDD-BFA1A1E30683}"/>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EC1F5BEF-6D81-6844-0F88-1BC0E8937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 y="1394386"/>
            <a:ext cx="5068696" cy="461665"/>
          </a:xfrm>
          <a:prstGeom prst="rect">
            <a:avLst/>
          </a:prstGeom>
        </p:spPr>
      </p:pic>
      <p:pic>
        <p:nvPicPr>
          <p:cNvPr id="8" name="図 7" descr="テーブル&#10;&#10;AI 生成コンテンツは誤りを含む可能性があります。">
            <a:extLst>
              <a:ext uri="{FF2B5EF4-FFF2-40B4-BE49-F238E27FC236}">
                <a16:creationId xmlns:a16="http://schemas.microsoft.com/office/drawing/2014/main" id="{7352322F-E488-D2D5-1E43-15E6FF69B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59" y="1958153"/>
            <a:ext cx="4185868" cy="3253508"/>
          </a:xfrm>
          <a:prstGeom prst="rect">
            <a:avLst/>
          </a:prstGeom>
        </p:spPr>
      </p:pic>
      <p:pic>
        <p:nvPicPr>
          <p:cNvPr id="10" name="図 9" descr="テーブル&#10;&#10;AI 生成コンテンツは誤りを含む可能性があります。">
            <a:extLst>
              <a:ext uri="{FF2B5EF4-FFF2-40B4-BE49-F238E27FC236}">
                <a16:creationId xmlns:a16="http://schemas.microsoft.com/office/drawing/2014/main" id="{4F8E691F-C039-3FE9-1F12-BE420E27A4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127" y="1947986"/>
            <a:ext cx="3195373" cy="2623125"/>
          </a:xfrm>
          <a:prstGeom prst="rect">
            <a:avLst/>
          </a:prstGeom>
        </p:spPr>
      </p:pic>
      <p:pic>
        <p:nvPicPr>
          <p:cNvPr id="14" name="図 13" descr="テキスト&#10;&#10;AI 生成コンテンツは誤りを含む可能性があります。">
            <a:extLst>
              <a:ext uri="{FF2B5EF4-FFF2-40B4-BE49-F238E27FC236}">
                <a16:creationId xmlns:a16="http://schemas.microsoft.com/office/drawing/2014/main" id="{1C750729-40CE-CC7C-700C-1B3D1086F7E0}"/>
              </a:ext>
            </a:extLst>
          </p:cNvPr>
          <p:cNvPicPr>
            <a:picLocks noChangeAspect="1"/>
          </p:cNvPicPr>
          <p:nvPr/>
        </p:nvPicPr>
        <p:blipFill>
          <a:blip r:embed="rId6">
            <a:extLst>
              <a:ext uri="{28A0092B-C50C-407E-A947-70E740481C1C}">
                <a14:useLocalDpi xmlns:a14="http://schemas.microsoft.com/office/drawing/2010/main" val="0"/>
              </a:ext>
            </a:extLst>
          </a:blip>
          <a:srcRect l="70408"/>
          <a:stretch>
            <a:fillRect/>
          </a:stretch>
        </p:blipFill>
        <p:spPr>
          <a:xfrm>
            <a:off x="9653127" y="3545533"/>
            <a:ext cx="1516434" cy="1731122"/>
          </a:xfrm>
          <a:prstGeom prst="rect">
            <a:avLst/>
          </a:prstGeom>
        </p:spPr>
      </p:pic>
      <p:sp>
        <p:nvSpPr>
          <p:cNvPr id="17" name="テキスト ボックス 16">
            <a:extLst>
              <a:ext uri="{FF2B5EF4-FFF2-40B4-BE49-F238E27FC236}">
                <a16:creationId xmlns:a16="http://schemas.microsoft.com/office/drawing/2014/main" id="{0C3C6F41-03C0-1574-3B9A-4099A45FE376}"/>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３</a:t>
            </a:r>
          </a:p>
        </p:txBody>
      </p:sp>
      <p:sp>
        <p:nvSpPr>
          <p:cNvPr id="18" name="テキスト ボックス 17">
            <a:extLst>
              <a:ext uri="{FF2B5EF4-FFF2-40B4-BE49-F238E27FC236}">
                <a16:creationId xmlns:a16="http://schemas.microsoft.com/office/drawing/2014/main" id="{B92B3162-27D7-390D-B8C9-37AC90BC87AC}"/>
              </a:ext>
            </a:extLst>
          </p:cNvPr>
          <p:cNvSpPr txBox="1"/>
          <p:nvPr/>
        </p:nvSpPr>
        <p:spPr>
          <a:xfrm>
            <a:off x="1417003" y="843279"/>
            <a:ext cx="4185761" cy="461665"/>
          </a:xfrm>
          <a:prstGeom prst="rect">
            <a:avLst/>
          </a:prstGeom>
          <a:noFill/>
        </p:spPr>
        <p:txBody>
          <a:bodyPr wrap="none" rtlCol="0">
            <a:spAutoFit/>
          </a:bodyPr>
          <a:lstStyle/>
          <a:p>
            <a:r>
              <a:rPr lang="ja-JP" altLang="en-US" sz="2400" b="1" dirty="0">
                <a:solidFill>
                  <a:srgbClr val="C11A20"/>
                </a:solidFill>
              </a:rPr>
              <a:t>複雑な処理を実現するしくみ</a:t>
            </a:r>
            <a:endParaRPr kumimoji="1" lang="ja-JP" altLang="en-US" sz="2400" b="1" dirty="0">
              <a:solidFill>
                <a:srgbClr val="C11A20"/>
              </a:solidFill>
            </a:endParaRPr>
          </a:p>
        </p:txBody>
      </p:sp>
      <p:grpSp>
        <p:nvGrpSpPr>
          <p:cNvPr id="7" name="グループ化 6">
            <a:extLst>
              <a:ext uri="{FF2B5EF4-FFF2-40B4-BE49-F238E27FC236}">
                <a16:creationId xmlns:a16="http://schemas.microsoft.com/office/drawing/2014/main" id="{FB7BA757-C233-A4AD-0D53-444535098061}"/>
              </a:ext>
            </a:extLst>
          </p:cNvPr>
          <p:cNvGrpSpPr/>
          <p:nvPr/>
        </p:nvGrpSpPr>
        <p:grpSpPr>
          <a:xfrm>
            <a:off x="8406765" y="5456021"/>
            <a:ext cx="3150698" cy="646331"/>
            <a:chOff x="8406765" y="5456021"/>
            <a:chExt cx="3150698" cy="646331"/>
          </a:xfrm>
        </p:grpSpPr>
        <p:pic>
          <p:nvPicPr>
            <p:cNvPr id="3" name="図 2" descr="ロゴ&#10;&#10;AI 生成コンテンツは誤りを含む可能性があります。">
              <a:hlinkClick r:id="rId7" action="ppaction://hlinksldjump"/>
              <a:extLst>
                <a:ext uri="{FF2B5EF4-FFF2-40B4-BE49-F238E27FC236}">
                  <a16:creationId xmlns:a16="http://schemas.microsoft.com/office/drawing/2014/main" id="{05D2C1BC-554A-772B-2C45-6BF636A4E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6765" y="5456021"/>
              <a:ext cx="964298" cy="404829"/>
            </a:xfrm>
            <a:prstGeom prst="rect">
              <a:avLst/>
            </a:prstGeom>
          </p:spPr>
        </p:pic>
        <p:sp>
          <p:nvSpPr>
            <p:cNvPr id="4" name="テキスト ボックス 3">
              <a:extLst>
                <a:ext uri="{FF2B5EF4-FFF2-40B4-BE49-F238E27FC236}">
                  <a16:creationId xmlns:a16="http://schemas.microsoft.com/office/drawing/2014/main" id="{B9F7F8BA-CADD-DF14-6A41-DB15803D4004}"/>
                </a:ext>
              </a:extLst>
            </p:cNvPr>
            <p:cNvSpPr txBox="1"/>
            <p:nvPr/>
          </p:nvSpPr>
          <p:spPr>
            <a:xfrm>
              <a:off x="9265225" y="5456021"/>
              <a:ext cx="2292238" cy="646331"/>
            </a:xfrm>
            <a:prstGeom prst="rect">
              <a:avLst/>
            </a:prstGeom>
            <a:noFill/>
          </p:spPr>
          <p:txBody>
            <a:bodyPr wrap="square" rtlCol="0">
              <a:spAutoFit/>
            </a:bodyPr>
            <a:lstStyle/>
            <a:p>
              <a:r>
                <a:rPr lang="en-US" altLang="ja-JP" b="0" i="0" u="none" strike="noStrike" baseline="0" dirty="0"/>
                <a:t>p.82-85</a:t>
              </a:r>
            </a:p>
            <a:p>
              <a:r>
                <a:rPr lang="ja-JP" altLang="en-US" b="0" i="0" u="none" strike="noStrike" baseline="0" dirty="0"/>
                <a:t>基本的なプログラム</a:t>
              </a:r>
              <a:endParaRPr lang="en-US" altLang="ja-JP" b="0" i="0" u="none" strike="noStrike" baseline="0" dirty="0"/>
            </a:p>
          </p:txBody>
        </p:sp>
      </p:grpSp>
      <p:grpSp>
        <p:nvGrpSpPr>
          <p:cNvPr id="9" name="グループ化 8">
            <a:extLst>
              <a:ext uri="{FF2B5EF4-FFF2-40B4-BE49-F238E27FC236}">
                <a16:creationId xmlns:a16="http://schemas.microsoft.com/office/drawing/2014/main" id="{3A89CFF0-95C4-7F7E-53D7-548B61F51EA2}"/>
              </a:ext>
            </a:extLst>
          </p:cNvPr>
          <p:cNvGrpSpPr/>
          <p:nvPr/>
        </p:nvGrpSpPr>
        <p:grpSpPr>
          <a:xfrm>
            <a:off x="8343898" y="1765555"/>
            <a:ext cx="3114676" cy="1628653"/>
            <a:chOff x="8343898" y="1765555"/>
            <a:chExt cx="3114676" cy="1628653"/>
          </a:xfrm>
        </p:grpSpPr>
        <p:sp>
          <p:nvSpPr>
            <p:cNvPr id="2" name="吹き出し: 角を丸めた四角形 1">
              <a:extLst>
                <a:ext uri="{FF2B5EF4-FFF2-40B4-BE49-F238E27FC236}">
                  <a16:creationId xmlns:a16="http://schemas.microsoft.com/office/drawing/2014/main" id="{5F6D1A21-6FD0-A2D3-E427-182CC2B9B5BF}"/>
                </a:ext>
              </a:extLst>
            </p:cNvPr>
            <p:cNvSpPr/>
            <p:nvPr/>
          </p:nvSpPr>
          <p:spPr>
            <a:xfrm flipH="1">
              <a:off x="8343898" y="1765555"/>
              <a:ext cx="3114676" cy="1394782"/>
            </a:xfrm>
            <a:prstGeom prst="wedgeRoundRectCallout">
              <a:avLst>
                <a:gd name="adj1" fmla="val -11530"/>
                <a:gd name="adj2" fmla="val 77211"/>
                <a:gd name="adj3" fmla="val 16667"/>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BECB272-0914-F7AE-D100-3FEF89E92132}"/>
                </a:ext>
              </a:extLst>
            </p:cNvPr>
            <p:cNvSpPr txBox="1"/>
            <p:nvPr/>
          </p:nvSpPr>
          <p:spPr>
            <a:xfrm>
              <a:off x="8397458" y="1916880"/>
              <a:ext cx="3061115" cy="1477328"/>
            </a:xfrm>
            <a:prstGeom prst="rect">
              <a:avLst/>
            </a:prstGeom>
            <a:noFill/>
          </p:spPr>
          <p:txBody>
            <a:bodyPr wrap="square" rtlCol="0">
              <a:spAutoFit/>
            </a:bodyPr>
            <a:lstStyle/>
            <a:p>
              <a:r>
                <a:rPr lang="ja-JP" altLang="en-US" b="1" dirty="0"/>
                <a:t>「＝」は数学と使い方が違うから注意が必要だね。</a:t>
              </a:r>
              <a:endParaRPr lang="en-US" altLang="ja-JP" b="1" dirty="0"/>
            </a:p>
            <a:p>
              <a:r>
                <a:rPr lang="ja-JP" altLang="en-US" b="1" dirty="0"/>
                <a:t>「</a:t>
              </a:r>
              <a:r>
                <a:rPr lang="en-US" altLang="ja-JP" b="1" dirty="0"/>
                <a:t>A=B</a:t>
              </a:r>
              <a:r>
                <a:rPr lang="ja-JP" altLang="en-US" b="1" dirty="0"/>
                <a:t>」は、変数</a:t>
              </a:r>
              <a:r>
                <a:rPr lang="en-US" altLang="ja-JP" b="1" dirty="0"/>
                <a:t>A</a:t>
              </a:r>
              <a:r>
                <a:rPr lang="ja-JP" altLang="en-US" b="1" dirty="0"/>
                <a:t>に変数</a:t>
              </a:r>
              <a:r>
                <a:rPr lang="en-US" altLang="ja-JP" b="1" dirty="0"/>
                <a:t>B</a:t>
              </a:r>
              <a:r>
                <a:rPr lang="ja-JP" altLang="en-US" b="1" dirty="0"/>
                <a:t>を入れるという意味だよ。</a:t>
              </a:r>
              <a:endParaRPr lang="en-US" altLang="ja-JP" b="1" dirty="0"/>
            </a:p>
            <a:p>
              <a:endParaRPr lang="en-US" altLang="ja-JP" b="1" dirty="0"/>
            </a:p>
          </p:txBody>
        </p:sp>
      </p:grpSp>
    </p:spTree>
    <p:extLst>
      <p:ext uri="{BB962C8B-B14F-4D97-AF65-F5344CB8AC3E}">
        <p14:creationId xmlns:p14="http://schemas.microsoft.com/office/powerpoint/2010/main" val="403624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A185DBA-38C2-620B-FBA0-2EB509420F06}"/>
              </a:ext>
            </a:extLst>
          </p:cNvPr>
          <p:cNvSpPr txBox="1"/>
          <p:nvPr/>
        </p:nvSpPr>
        <p:spPr>
          <a:xfrm>
            <a:off x="1417003" y="1564640"/>
            <a:ext cx="8529637" cy="313932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ja-JP" altLang="en-US" sz="2400" dirty="0"/>
              <a:t>結果のデータは変数に保存しますが、複数の情報を効率よく扱いたい場合は、</a:t>
            </a:r>
            <a:r>
              <a:rPr lang="ja-JP" altLang="en-US" sz="2400" b="1" dirty="0">
                <a:solidFill>
                  <a:srgbClr val="C00000"/>
                </a:solidFill>
              </a:rPr>
              <a:t>配列（リスト）</a:t>
            </a:r>
            <a:r>
              <a:rPr lang="ja-JP" altLang="en-US" sz="2400" dirty="0"/>
              <a:t>を使います。</a:t>
            </a:r>
            <a:endParaRPr lang="en-US" altLang="ja-JP" sz="2400" dirty="0"/>
          </a:p>
          <a:p>
            <a:pPr marL="342900" indent="-342900">
              <a:spcAft>
                <a:spcPts val="1800"/>
              </a:spcAft>
              <a:buFont typeface="Arial" panose="020B0604020202020204" pitchFamily="34" charset="0"/>
              <a:buChar char="•"/>
            </a:pPr>
            <a:r>
              <a:rPr lang="ja-JP" altLang="en-US" sz="2400" dirty="0"/>
              <a:t>配列は名前をつけることができ、さらにデータが先頭から何番目に入っているかという順番を指定して、保存したり取り出したりすることができます。</a:t>
            </a:r>
            <a:endParaRPr lang="en-US" altLang="ja-JP" sz="2400" dirty="0"/>
          </a:p>
          <a:p>
            <a:pPr marL="342900" indent="-342900">
              <a:spcAft>
                <a:spcPts val="1800"/>
              </a:spcAft>
              <a:buFont typeface="Arial" panose="020B0604020202020204" pitchFamily="34" charset="0"/>
              <a:buChar char="•"/>
            </a:pPr>
            <a:r>
              <a:rPr lang="ja-JP" altLang="en-US" sz="2400" dirty="0"/>
              <a:t>変数や配列と順次、反復、分岐を組み合わせることで、より複雑な処理をプログラムで実現することができます。</a:t>
            </a:r>
            <a:endParaRPr lang="en-US" altLang="ja-JP" sz="2400" b="0" i="0" u="none" strike="noStrike" baseline="0" dirty="0"/>
          </a:p>
        </p:txBody>
      </p:sp>
      <p:sp>
        <p:nvSpPr>
          <p:cNvPr id="5" name="テキスト ボックス 4">
            <a:extLst>
              <a:ext uri="{FF2B5EF4-FFF2-40B4-BE49-F238E27FC236}">
                <a16:creationId xmlns:a16="http://schemas.microsoft.com/office/drawing/2014/main" id="{6677A859-7208-2063-52B7-519CDD2F46E5}"/>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３</a:t>
            </a:r>
          </a:p>
        </p:txBody>
      </p:sp>
      <p:sp>
        <p:nvSpPr>
          <p:cNvPr id="6" name="テキスト ボックス 5">
            <a:extLst>
              <a:ext uri="{FF2B5EF4-FFF2-40B4-BE49-F238E27FC236}">
                <a16:creationId xmlns:a16="http://schemas.microsoft.com/office/drawing/2014/main" id="{D7D37270-9B89-8BF7-3BDC-D2CD5441C4EA}"/>
              </a:ext>
            </a:extLst>
          </p:cNvPr>
          <p:cNvSpPr txBox="1"/>
          <p:nvPr/>
        </p:nvSpPr>
        <p:spPr>
          <a:xfrm>
            <a:off x="1417003" y="843279"/>
            <a:ext cx="4185761" cy="461665"/>
          </a:xfrm>
          <a:prstGeom prst="rect">
            <a:avLst/>
          </a:prstGeom>
          <a:noFill/>
        </p:spPr>
        <p:txBody>
          <a:bodyPr wrap="none" rtlCol="0">
            <a:spAutoFit/>
          </a:bodyPr>
          <a:lstStyle/>
          <a:p>
            <a:r>
              <a:rPr lang="ja-JP" altLang="en-US" sz="2400" b="1" dirty="0">
                <a:solidFill>
                  <a:srgbClr val="C11A20"/>
                </a:solidFill>
              </a:rPr>
              <a:t>複雑な処理を実現するしくみ</a:t>
            </a:r>
            <a:endParaRPr kumimoji="1" lang="ja-JP" altLang="en-US" sz="2400" b="1" dirty="0">
              <a:solidFill>
                <a:srgbClr val="C11A20"/>
              </a:solidFill>
            </a:endParaRPr>
          </a:p>
        </p:txBody>
      </p:sp>
    </p:spTree>
    <p:extLst>
      <p:ext uri="{BB962C8B-B14F-4D97-AF65-F5344CB8AC3E}">
        <p14:creationId xmlns:p14="http://schemas.microsoft.com/office/powerpoint/2010/main" val="273491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D4249-8B78-61EC-58EE-1232A62D7028}"/>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097AA8D-79C5-2FC7-5113-ABAC785B42D1}"/>
              </a:ext>
            </a:extLst>
          </p:cNvPr>
          <p:cNvSpPr txBox="1"/>
          <p:nvPr/>
        </p:nvSpPr>
        <p:spPr>
          <a:xfrm>
            <a:off x="924560" y="843280"/>
            <a:ext cx="492443" cy="461665"/>
          </a:xfrm>
          <a:prstGeom prst="rect">
            <a:avLst/>
          </a:prstGeom>
          <a:noFill/>
        </p:spPr>
        <p:txBody>
          <a:bodyPr wrap="none" rtlCol="0">
            <a:spAutoFit/>
          </a:bodyPr>
          <a:lstStyle/>
          <a:p>
            <a:r>
              <a:rPr kumimoji="1" lang="ja-JP" altLang="en-US" sz="2400" b="1" dirty="0">
                <a:solidFill>
                  <a:schemeClr val="bg1"/>
                </a:solidFill>
              </a:rPr>
              <a:t>３</a:t>
            </a:r>
          </a:p>
        </p:txBody>
      </p:sp>
      <p:sp>
        <p:nvSpPr>
          <p:cNvPr id="6" name="テキスト ボックス 5">
            <a:extLst>
              <a:ext uri="{FF2B5EF4-FFF2-40B4-BE49-F238E27FC236}">
                <a16:creationId xmlns:a16="http://schemas.microsoft.com/office/drawing/2014/main" id="{DEDBAE2A-D2E5-6288-9D39-24C52D7029F7}"/>
              </a:ext>
            </a:extLst>
          </p:cNvPr>
          <p:cNvSpPr txBox="1"/>
          <p:nvPr/>
        </p:nvSpPr>
        <p:spPr>
          <a:xfrm>
            <a:off x="1417003" y="843279"/>
            <a:ext cx="4185761" cy="461665"/>
          </a:xfrm>
          <a:prstGeom prst="rect">
            <a:avLst/>
          </a:prstGeom>
          <a:noFill/>
        </p:spPr>
        <p:txBody>
          <a:bodyPr wrap="none" rtlCol="0">
            <a:spAutoFit/>
          </a:bodyPr>
          <a:lstStyle/>
          <a:p>
            <a:r>
              <a:rPr lang="ja-JP" altLang="en-US" sz="2400" b="1" dirty="0">
                <a:solidFill>
                  <a:srgbClr val="C11A20"/>
                </a:solidFill>
              </a:rPr>
              <a:t>複雑な処理を実現するしくみ</a:t>
            </a:r>
            <a:endParaRPr kumimoji="1" lang="ja-JP" altLang="en-US" sz="2400" b="1" dirty="0">
              <a:solidFill>
                <a:srgbClr val="C11A20"/>
              </a:solidFill>
            </a:endParaRPr>
          </a:p>
        </p:txBody>
      </p:sp>
      <p:pic>
        <p:nvPicPr>
          <p:cNvPr id="3" name="図 2">
            <a:extLst>
              <a:ext uri="{FF2B5EF4-FFF2-40B4-BE49-F238E27FC236}">
                <a16:creationId xmlns:a16="http://schemas.microsoft.com/office/drawing/2014/main" id="{C067877E-B63F-77E3-3D9A-B518B28F7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60" y="1301768"/>
            <a:ext cx="7240010" cy="562053"/>
          </a:xfrm>
          <a:prstGeom prst="rect">
            <a:avLst/>
          </a:prstGeom>
        </p:spPr>
      </p:pic>
      <p:sp>
        <p:nvSpPr>
          <p:cNvPr id="11" name="テキスト ボックス 10">
            <a:extLst>
              <a:ext uri="{FF2B5EF4-FFF2-40B4-BE49-F238E27FC236}">
                <a16:creationId xmlns:a16="http://schemas.microsoft.com/office/drawing/2014/main" id="{94EAEFAC-A233-4FC0-56A6-F02144C3CD3D}"/>
              </a:ext>
            </a:extLst>
          </p:cNvPr>
          <p:cNvSpPr txBox="1"/>
          <p:nvPr/>
        </p:nvSpPr>
        <p:spPr>
          <a:xfrm>
            <a:off x="1087363" y="2076580"/>
            <a:ext cx="4145037" cy="461665"/>
          </a:xfrm>
          <a:prstGeom prst="rect">
            <a:avLst/>
          </a:prstGeom>
          <a:solidFill>
            <a:schemeClr val="accent6">
              <a:lumMod val="40000"/>
              <a:lumOff val="60000"/>
            </a:schemeClr>
          </a:solidFill>
        </p:spPr>
        <p:txBody>
          <a:bodyPr wrap="square" rtlCol="0">
            <a:spAutoFit/>
          </a:bodyPr>
          <a:lstStyle/>
          <a:p>
            <a:pPr algn="ctr"/>
            <a:r>
              <a:rPr lang="ja-JP" altLang="en-US" sz="2400" b="1" i="0" u="none" strike="noStrike" baseline="0" dirty="0"/>
              <a:t>変　数</a:t>
            </a:r>
            <a:endParaRPr lang="en-US" altLang="ja-JP" sz="2400" b="1" i="0" u="none" strike="noStrike" baseline="0" dirty="0"/>
          </a:p>
        </p:txBody>
      </p:sp>
      <p:sp>
        <p:nvSpPr>
          <p:cNvPr id="12" name="テキスト ボックス 11">
            <a:extLst>
              <a:ext uri="{FF2B5EF4-FFF2-40B4-BE49-F238E27FC236}">
                <a16:creationId xmlns:a16="http://schemas.microsoft.com/office/drawing/2014/main" id="{60FC480C-9D62-7D9D-FE5D-796A61E3838C}"/>
              </a:ext>
            </a:extLst>
          </p:cNvPr>
          <p:cNvSpPr txBox="1"/>
          <p:nvPr/>
        </p:nvSpPr>
        <p:spPr>
          <a:xfrm>
            <a:off x="5710624" y="2076580"/>
            <a:ext cx="5155783" cy="461665"/>
          </a:xfrm>
          <a:prstGeom prst="rect">
            <a:avLst/>
          </a:prstGeom>
          <a:solidFill>
            <a:schemeClr val="accent6">
              <a:lumMod val="40000"/>
              <a:lumOff val="60000"/>
            </a:schemeClr>
          </a:solidFill>
        </p:spPr>
        <p:txBody>
          <a:bodyPr wrap="square" rtlCol="0">
            <a:spAutoFit/>
          </a:bodyPr>
          <a:lstStyle/>
          <a:p>
            <a:pPr algn="ctr"/>
            <a:r>
              <a:rPr lang="ja-JP" altLang="en-US" sz="2400" b="1" i="0" u="none" strike="noStrike" baseline="0" dirty="0"/>
              <a:t>配　列（リスト）</a:t>
            </a:r>
            <a:endParaRPr lang="en-US" altLang="ja-JP" sz="2400" b="1" i="0" u="none" strike="noStrike" baseline="0" dirty="0"/>
          </a:p>
        </p:txBody>
      </p:sp>
      <p:grpSp>
        <p:nvGrpSpPr>
          <p:cNvPr id="13" name="グループ化 12">
            <a:extLst>
              <a:ext uri="{FF2B5EF4-FFF2-40B4-BE49-F238E27FC236}">
                <a16:creationId xmlns:a16="http://schemas.microsoft.com/office/drawing/2014/main" id="{C7317B65-9F50-3969-9B34-B804214DB7B9}"/>
              </a:ext>
            </a:extLst>
          </p:cNvPr>
          <p:cNvGrpSpPr/>
          <p:nvPr/>
        </p:nvGrpSpPr>
        <p:grpSpPr>
          <a:xfrm>
            <a:off x="1325593" y="2645296"/>
            <a:ext cx="3827240" cy="2410345"/>
            <a:chOff x="1325593" y="2645296"/>
            <a:chExt cx="3827240" cy="2410345"/>
          </a:xfrm>
        </p:grpSpPr>
        <p:pic>
          <p:nvPicPr>
            <p:cNvPr id="8" name="図 7" descr="ダイアグラム が含まれている画像&#10;&#10;AI 生成コンテンツは誤りを含む可能性があります。">
              <a:extLst>
                <a:ext uri="{FF2B5EF4-FFF2-40B4-BE49-F238E27FC236}">
                  <a16:creationId xmlns:a16="http://schemas.microsoft.com/office/drawing/2014/main" id="{ADBB5685-0060-7386-D8EC-8F556BABC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3" y="2645296"/>
              <a:ext cx="3827240" cy="1719808"/>
            </a:xfrm>
            <a:prstGeom prst="rect">
              <a:avLst/>
            </a:prstGeom>
          </p:spPr>
        </p:pic>
        <p:sp>
          <p:nvSpPr>
            <p:cNvPr id="9" name="テキスト ボックス 8">
              <a:extLst>
                <a:ext uri="{FF2B5EF4-FFF2-40B4-BE49-F238E27FC236}">
                  <a16:creationId xmlns:a16="http://schemas.microsoft.com/office/drawing/2014/main" id="{7419DCF5-1DCD-9E50-8E88-BBE4803D74E4}"/>
                </a:ext>
              </a:extLst>
            </p:cNvPr>
            <p:cNvSpPr txBox="1"/>
            <p:nvPr/>
          </p:nvSpPr>
          <p:spPr>
            <a:xfrm>
              <a:off x="1366621" y="4655531"/>
              <a:ext cx="3586379" cy="400110"/>
            </a:xfrm>
            <a:prstGeom prst="rect">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ja-JP" altLang="en-US" sz="2000" b="1" dirty="0">
                  <a:latin typeface="+mn-ea"/>
                </a:rPr>
                <a:t>名前のついた箱</a:t>
              </a:r>
              <a:endParaRPr lang="en-US" altLang="ja-JP" sz="2000" b="1" i="0" u="none" strike="noStrike" baseline="0" dirty="0">
                <a:latin typeface="+mn-ea"/>
              </a:endParaRPr>
            </a:p>
          </p:txBody>
        </p:sp>
      </p:grpSp>
      <p:grpSp>
        <p:nvGrpSpPr>
          <p:cNvPr id="18" name="グループ化 17">
            <a:extLst>
              <a:ext uri="{FF2B5EF4-FFF2-40B4-BE49-F238E27FC236}">
                <a16:creationId xmlns:a16="http://schemas.microsoft.com/office/drawing/2014/main" id="{98FE4B13-A35E-8785-54EE-2C120A9F5552}"/>
              </a:ext>
            </a:extLst>
          </p:cNvPr>
          <p:cNvGrpSpPr/>
          <p:nvPr/>
        </p:nvGrpSpPr>
        <p:grpSpPr>
          <a:xfrm>
            <a:off x="7287625" y="5203342"/>
            <a:ext cx="4550387" cy="1518596"/>
            <a:chOff x="7084425" y="5096364"/>
            <a:chExt cx="4550387" cy="1518596"/>
          </a:xfrm>
        </p:grpSpPr>
        <p:pic>
          <p:nvPicPr>
            <p:cNvPr id="4" name="図 3">
              <a:extLst>
                <a:ext uri="{FF2B5EF4-FFF2-40B4-BE49-F238E27FC236}">
                  <a16:creationId xmlns:a16="http://schemas.microsoft.com/office/drawing/2014/main" id="{DCDFF827-36B5-A8C1-BD90-D4DCD8E045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098001" y="5096364"/>
              <a:ext cx="1536811" cy="1518596"/>
            </a:xfrm>
            <a:prstGeom prst="rect">
              <a:avLst/>
            </a:prstGeom>
          </p:spPr>
        </p:pic>
        <p:grpSp>
          <p:nvGrpSpPr>
            <p:cNvPr id="17" name="グループ化 16">
              <a:extLst>
                <a:ext uri="{FF2B5EF4-FFF2-40B4-BE49-F238E27FC236}">
                  <a16:creationId xmlns:a16="http://schemas.microsoft.com/office/drawing/2014/main" id="{96115AC3-7121-0F39-701B-6DF734E1F31E}"/>
                </a:ext>
              </a:extLst>
            </p:cNvPr>
            <p:cNvGrpSpPr/>
            <p:nvPr/>
          </p:nvGrpSpPr>
          <p:grpSpPr>
            <a:xfrm>
              <a:off x="7084425" y="5269706"/>
              <a:ext cx="2595620" cy="898150"/>
              <a:chOff x="7084425" y="5269706"/>
              <a:chExt cx="2595620" cy="898150"/>
            </a:xfrm>
          </p:grpSpPr>
          <p:sp>
            <p:nvSpPr>
              <p:cNvPr id="2" name="吹き出し: 角を丸めた四角形 1">
                <a:extLst>
                  <a:ext uri="{FF2B5EF4-FFF2-40B4-BE49-F238E27FC236}">
                    <a16:creationId xmlns:a16="http://schemas.microsoft.com/office/drawing/2014/main" id="{0285CBD1-42B4-F9A0-1BED-9C4FAF607F30}"/>
                  </a:ext>
                </a:extLst>
              </p:cNvPr>
              <p:cNvSpPr/>
              <p:nvPr/>
            </p:nvSpPr>
            <p:spPr>
              <a:xfrm>
                <a:off x="7084425" y="5269706"/>
                <a:ext cx="2595620" cy="898150"/>
              </a:xfrm>
              <a:prstGeom prst="wedgeRoundRectCallout">
                <a:avLst>
                  <a:gd name="adj1" fmla="val 64138"/>
                  <a:gd name="adj2" fmla="val -16403"/>
                  <a:gd name="adj3" fmla="val 16667"/>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A242C2A-7DD7-7D52-AD5B-14D9898AB4B8}"/>
                  </a:ext>
                </a:extLst>
              </p:cNvPr>
              <p:cNvSpPr txBox="1"/>
              <p:nvPr/>
            </p:nvSpPr>
            <p:spPr>
              <a:xfrm>
                <a:off x="7144657" y="5395615"/>
                <a:ext cx="2535388" cy="646331"/>
              </a:xfrm>
              <a:prstGeom prst="rect">
                <a:avLst/>
              </a:prstGeom>
              <a:noFill/>
            </p:spPr>
            <p:txBody>
              <a:bodyPr wrap="square" rtlCol="0">
                <a:spAutoFit/>
              </a:bodyPr>
              <a:lstStyle/>
              <a:p>
                <a:r>
                  <a:rPr lang="ja-JP" altLang="en-US" b="1" i="0" u="none" strike="noStrike" baseline="0" dirty="0"/>
                  <a:t>配列は、</a:t>
                </a:r>
                <a:r>
                  <a:rPr lang="en-US" altLang="ja-JP" b="1" i="0" u="none" strike="noStrike" baseline="0" dirty="0"/>
                  <a:t>Python</a:t>
                </a:r>
                <a:r>
                  <a:rPr lang="ja-JP" altLang="en-US" b="1" i="0" u="none" strike="noStrike" baseline="0" dirty="0"/>
                  <a:t>ではリストと呼ばれるよ。</a:t>
                </a:r>
                <a:endParaRPr lang="en-US" altLang="ja-JP" b="1" i="0" u="none" strike="noStrike" baseline="0" dirty="0"/>
              </a:p>
            </p:txBody>
          </p:sp>
        </p:grpSp>
      </p:grpSp>
      <p:grpSp>
        <p:nvGrpSpPr>
          <p:cNvPr id="15" name="グループ化 14">
            <a:extLst>
              <a:ext uri="{FF2B5EF4-FFF2-40B4-BE49-F238E27FC236}">
                <a16:creationId xmlns:a16="http://schemas.microsoft.com/office/drawing/2014/main" id="{F2710DCC-EC7F-28F5-A96B-EBC31E00C9CA}"/>
              </a:ext>
            </a:extLst>
          </p:cNvPr>
          <p:cNvGrpSpPr/>
          <p:nvPr/>
        </p:nvGrpSpPr>
        <p:grpSpPr>
          <a:xfrm>
            <a:off x="6096000" y="2658108"/>
            <a:ext cx="4660653" cy="2397533"/>
            <a:chOff x="6096000" y="2658108"/>
            <a:chExt cx="4660653" cy="2397533"/>
          </a:xfrm>
        </p:grpSpPr>
        <p:pic>
          <p:nvPicPr>
            <p:cNvPr id="10" name="図 9" descr="ダイアグラム&#10;&#10;AI 生成コンテンツは誤りを含む可能性があります。">
              <a:extLst>
                <a:ext uri="{FF2B5EF4-FFF2-40B4-BE49-F238E27FC236}">
                  <a16:creationId xmlns:a16="http://schemas.microsoft.com/office/drawing/2014/main" id="{1DADDEB9-9CA1-26B4-18DD-750F34DB1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658108"/>
              <a:ext cx="4660653" cy="1849722"/>
            </a:xfrm>
            <a:prstGeom prst="rect">
              <a:avLst/>
            </a:prstGeom>
          </p:spPr>
        </p:pic>
        <p:sp>
          <p:nvSpPr>
            <p:cNvPr id="16" name="テキスト ボックス 15">
              <a:extLst>
                <a:ext uri="{FF2B5EF4-FFF2-40B4-BE49-F238E27FC236}">
                  <a16:creationId xmlns:a16="http://schemas.microsoft.com/office/drawing/2014/main" id="{C50A862F-8050-807C-0C1F-FF99DF2961F4}"/>
                </a:ext>
              </a:extLst>
            </p:cNvPr>
            <p:cNvSpPr txBox="1"/>
            <p:nvPr/>
          </p:nvSpPr>
          <p:spPr>
            <a:xfrm>
              <a:off x="6271625" y="4655531"/>
              <a:ext cx="4129428" cy="40011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ja-JP" altLang="en-US" sz="2000" b="1" dirty="0">
                  <a:latin typeface="+mn-ea"/>
                </a:rPr>
                <a:t>番号つきの仕切りのある箱</a:t>
              </a:r>
              <a:endParaRPr lang="en-US" altLang="ja-JP" sz="2000" b="1" dirty="0">
                <a:latin typeface="+mn-ea"/>
              </a:endParaRPr>
            </a:p>
          </p:txBody>
        </p:sp>
      </p:grpSp>
    </p:spTree>
    <p:extLst>
      <p:ext uri="{BB962C8B-B14F-4D97-AF65-F5344CB8AC3E}">
        <p14:creationId xmlns:p14="http://schemas.microsoft.com/office/powerpoint/2010/main" val="298728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1296</TotalTime>
  <Words>1516</Words>
  <Application>Microsoft Office PowerPoint</Application>
  <PresentationFormat>ワイド画面</PresentationFormat>
  <Paragraphs>164</Paragraphs>
  <Slides>15</Slides>
  <Notes>15</Notes>
  <HiddenSlides>2</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size="19" baseType="lpstr">
      <vt:lpstr>ＭＳ ゴシック</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晋 廣川</dc:creator>
  <cp:lastModifiedBy>Koji Sakata</cp:lastModifiedBy>
  <cp:revision>15</cp:revision>
  <dcterms:created xsi:type="dcterms:W3CDTF">2025-05-29T01:11:02Z</dcterms:created>
  <dcterms:modified xsi:type="dcterms:W3CDTF">2025-06-10T05:54:55Z</dcterms:modified>
</cp:coreProperties>
</file>