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387"/>
    <a:srgbClr val="DFF2FC"/>
    <a:srgbClr val="C11A20"/>
    <a:srgbClr val="7F5C45"/>
    <a:srgbClr val="F4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07" autoAdjust="0"/>
  </p:normalViewPr>
  <p:slideViewPr>
    <p:cSldViewPr snapToGrid="0">
      <p:cViewPr varScale="1">
        <p:scale>
          <a:sx n="66" d="100"/>
          <a:sy n="66" d="100"/>
        </p:scale>
        <p:origin x="122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9DDB44C-8E43-7FAD-AD08-0B5A80BB2E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C561EB-3D9F-55EC-E91F-0AD3D0A4FF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17CE5-52DE-49BA-AA23-F8A869FE2BFC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C04D48-5EDB-ED9A-6C50-49D6556230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07D5C1-D575-C486-426B-625C96DD5B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9A50F-5F72-4861-89B9-AEE8BD4D86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8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959D8-3377-4576-BA21-FE70AF456668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F28DE-08BB-4023-B4EF-AA8177F4B9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188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dirty="0">
                <a:solidFill>
                  <a:schemeClr val="tx1"/>
                </a:solidFill>
                <a:latin typeface="+mn-ea"/>
              </a:rPr>
              <a:t>UNIT2-4</a:t>
            </a:r>
            <a:r>
              <a:rPr lang="ja-JP" altLang="en-US" sz="1200" b="0" dirty="0">
                <a:solidFill>
                  <a:schemeClr val="tx1"/>
                </a:solidFill>
                <a:latin typeface="+mn-ea"/>
              </a:rPr>
              <a:t>　デジタルデータの表し方</a:t>
            </a:r>
            <a:endParaRPr lang="en-US" altLang="ja-JP" sz="1200" b="0" dirty="0">
              <a:solidFill>
                <a:schemeClr val="tx1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</a:rPr>
              <a:t>▼学習の目標</a:t>
            </a:r>
            <a:endParaRPr lang="en-US" altLang="ja-JP" sz="1200" b="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b="0" dirty="0"/>
              <a:t>文字情報などをコンピュータで扱えるようにするためのしくみを知ろう。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▼導入</a:t>
            </a:r>
            <a:endParaRPr kumimoji="1" lang="en-US" altLang="ja-JP" dirty="0"/>
          </a:p>
          <a:p>
            <a:r>
              <a:rPr kumimoji="1" lang="ja-JP" altLang="en-US" dirty="0"/>
              <a:t>デジタルデータは</a:t>
            </a:r>
            <a:r>
              <a:rPr kumimoji="1" lang="en-US" altLang="ja-JP" dirty="0"/>
              <a:t>0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の</a:t>
            </a:r>
            <a:r>
              <a:rPr kumimoji="1" lang="en-US" altLang="ja-JP" dirty="0"/>
              <a:t>2</a:t>
            </a:r>
            <a:r>
              <a:rPr kumimoji="1" lang="ja-JP" altLang="en-US" dirty="0"/>
              <a:t>進法で処理されることは分かったが、</a:t>
            </a:r>
            <a:r>
              <a:rPr kumimoji="1" lang="en-US" altLang="ja-JP" dirty="0"/>
              <a:t>0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のデータでどうやって文字を表現するのだろうか。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67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/>
              <a:t>［手順</a:t>
            </a:r>
            <a:r>
              <a:rPr lang="en-US" altLang="ja-JP" sz="1200" dirty="0"/>
              <a:t>1</a:t>
            </a:r>
            <a:r>
              <a:rPr lang="ja-JP" altLang="en-US" sz="1200" dirty="0"/>
              <a:t>］テキストエディタに文字列を入力する。</a:t>
            </a:r>
            <a:endParaRPr lang="en-US" altLang="ja-JP" sz="12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238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 dirty="0"/>
              <a:t>［手順</a:t>
            </a:r>
            <a:r>
              <a:rPr lang="en-US" altLang="ja-JP" sz="1200" dirty="0"/>
              <a:t>2</a:t>
            </a:r>
            <a:r>
              <a:rPr lang="ja-JP" altLang="en-US" sz="1200" dirty="0"/>
              <a:t>］文字列を</a:t>
            </a:r>
            <a:r>
              <a:rPr lang="en-US" altLang="ja-JP" sz="1200" dirty="0"/>
              <a:t>16</a:t>
            </a:r>
            <a:r>
              <a:rPr lang="ja-JP" altLang="en-US" sz="1200" dirty="0"/>
              <a:t>進法の</a:t>
            </a:r>
            <a:r>
              <a:rPr lang="en-US" altLang="ja-JP" sz="1200" dirty="0"/>
              <a:t>Unicode</a:t>
            </a:r>
            <a:r>
              <a:rPr lang="ja-JP" altLang="en-US" sz="1200" dirty="0"/>
              <a:t>に変換する。</a:t>
            </a:r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680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/>
              <a:t>［手順</a:t>
            </a:r>
            <a:r>
              <a:rPr lang="en-US" altLang="ja-JP" sz="1200" dirty="0"/>
              <a:t>3</a:t>
            </a:r>
            <a:r>
              <a:rPr lang="ja-JP" altLang="en-US" sz="1200" dirty="0"/>
              <a:t>］できた</a:t>
            </a:r>
            <a:r>
              <a:rPr lang="en-US" altLang="ja-JP" sz="1200" dirty="0"/>
              <a:t>Unicode</a:t>
            </a:r>
            <a:r>
              <a:rPr lang="ja-JP" altLang="en-US" sz="1200" dirty="0"/>
              <a:t>をほかの人と交換して、テキストを元の文字列に戻してみる。</a:t>
            </a:r>
            <a:endParaRPr lang="en-US" altLang="ja-JP" sz="1200" dirty="0"/>
          </a:p>
          <a:p>
            <a:r>
              <a:rPr kumimoji="1" lang="en-US" altLang="ja-JP" dirty="0"/>
              <a:t>Unicode</a:t>
            </a:r>
            <a:r>
              <a:rPr kumimoji="1" lang="ja-JP" altLang="en-US" dirty="0"/>
              <a:t>の対応表を見ながら変換してみよう。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096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ja-JP" altLang="en-US" sz="1200" b="0" i="0" u="none" strike="noStrike" baseline="0" dirty="0"/>
              <a:t>・デジタルデータの量の最小単位を</a:t>
            </a:r>
            <a:r>
              <a:rPr lang="ja-JP" altLang="en-US" sz="1200" b="1" i="0" u="none" strike="noStrike" baseline="0" dirty="0">
                <a:solidFill>
                  <a:srgbClr val="C11A20"/>
                </a:solidFill>
              </a:rPr>
              <a:t>ビット</a:t>
            </a:r>
            <a:r>
              <a:rPr lang="ja-JP" altLang="en-US" sz="1200" b="0" i="0" u="none" strike="noStrike" baseline="0" dirty="0"/>
              <a:t>（</a:t>
            </a:r>
            <a:r>
              <a:rPr lang="en-US" altLang="ja-JP" sz="1200" b="0" i="0" u="none" strike="noStrike" baseline="0" dirty="0"/>
              <a:t>bit </a:t>
            </a:r>
            <a:r>
              <a:rPr lang="ja-JP" altLang="en-US" sz="1200" b="0" i="0" u="none" strike="noStrike" baseline="0" dirty="0"/>
              <a:t>または 小文字の</a:t>
            </a:r>
            <a:r>
              <a:rPr lang="en-US" altLang="ja-JP" sz="1200" b="0" i="0" u="none" strike="noStrike" baseline="0" dirty="0"/>
              <a:t>b</a:t>
            </a:r>
            <a:r>
              <a:rPr lang="ja-JP" altLang="en-US" sz="1200" b="0" i="0" u="none" strike="noStrike" baseline="0" dirty="0"/>
              <a:t>）といいます。</a:t>
            </a:r>
            <a:endParaRPr lang="en-US" altLang="ja-JP" sz="1200" b="0" i="0" u="none" strike="noStrike" baseline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ja-JP" altLang="en-US" sz="1200" b="0" i="0" u="none" strike="noStrike" baseline="0" dirty="0"/>
              <a:t>・ビット数が増えると情報の量も増えます。データの量は通常、</a:t>
            </a:r>
            <a:r>
              <a:rPr lang="en-US" altLang="ja-JP" sz="1200" b="0" i="0" u="none" strike="noStrike" baseline="0" dirty="0"/>
              <a:t>8</a:t>
            </a:r>
            <a:r>
              <a:rPr lang="ja-JP" altLang="en-US" sz="1200" b="0" i="0" u="none" strike="noStrike" baseline="0" dirty="0"/>
              <a:t>ビットをまとまりとして扱います。このまとまりを</a:t>
            </a:r>
            <a:r>
              <a:rPr lang="en-US" altLang="ja-JP" sz="1200" b="0" i="0" u="none" strike="noStrike" baseline="0" dirty="0"/>
              <a:t>1</a:t>
            </a:r>
            <a:r>
              <a:rPr lang="ja-JP" altLang="en-US" sz="1200" b="1" i="0" u="none" strike="noStrike" baseline="0" dirty="0">
                <a:solidFill>
                  <a:srgbClr val="C11A20"/>
                </a:solidFill>
              </a:rPr>
              <a:t>バイト</a:t>
            </a:r>
            <a:r>
              <a:rPr lang="ja-JP" altLang="en-US" sz="1200" b="0" i="0" u="none" strike="noStrike" baseline="0" dirty="0"/>
              <a:t>（</a:t>
            </a:r>
            <a:r>
              <a:rPr lang="en-US" altLang="ja-JP" sz="1200" b="0" i="0" u="none" strike="noStrike" baseline="0" dirty="0"/>
              <a:t>byte</a:t>
            </a:r>
            <a:r>
              <a:rPr lang="ja-JP" altLang="en-US" sz="1200" b="0" i="0" u="none" strike="noStrike" baseline="0" dirty="0"/>
              <a:t>または大文字の</a:t>
            </a:r>
            <a:r>
              <a:rPr lang="en-US" altLang="ja-JP" sz="1200" b="0" i="0" u="none" strike="noStrike" baseline="0" dirty="0"/>
              <a:t>B</a:t>
            </a:r>
            <a:r>
              <a:rPr lang="ja-JP" altLang="en-US" sz="1200" b="0" i="0" u="none" strike="noStrike" baseline="0" dirty="0"/>
              <a:t>）といいます。</a:t>
            </a:r>
            <a:endParaRPr lang="en-US" altLang="ja-JP" sz="1200" b="0" i="0" u="none" strike="noStrike" baseline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ja-JP" altLang="en-US" sz="1200" b="0" i="0" u="none" strike="noStrike" baseline="0" dirty="0"/>
              <a:t>・１バイトは８ビット、つまり１バイトは</a:t>
            </a:r>
            <a:r>
              <a:rPr lang="en-US" altLang="ja-JP" sz="1200" b="0" i="0" u="none" strike="noStrike" baseline="0" dirty="0"/>
              <a:t>2</a:t>
            </a:r>
            <a:r>
              <a:rPr lang="ja-JP" altLang="en-US" sz="1200" b="0" i="0" u="none" strike="noStrike" baseline="0" dirty="0"/>
              <a:t>⁸＝</a:t>
            </a:r>
            <a:r>
              <a:rPr lang="en-US" altLang="ja-JP" sz="1200" b="0" i="0" u="none" strike="noStrike" baseline="0" dirty="0"/>
              <a:t>256 </a:t>
            </a:r>
            <a:r>
              <a:rPr lang="ja-JP" altLang="en-US" sz="1200" b="0" i="0" u="none" strike="noStrike" baseline="0" dirty="0"/>
              <a:t>通りの表現が可能となります。</a:t>
            </a:r>
            <a:endParaRPr lang="en-US" altLang="ja-JP" sz="1200" b="0" i="0" u="none" strike="noStrike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697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ビットとビットパターンの数</a:t>
            </a:r>
            <a:endParaRPr kumimoji="1" lang="en-US" altLang="ja-JP" dirty="0"/>
          </a:p>
          <a:p>
            <a:r>
              <a:rPr kumimoji="1" lang="ja-JP" altLang="en-US" dirty="0"/>
              <a:t>・電球が一つ、つまり</a:t>
            </a:r>
            <a:r>
              <a:rPr kumimoji="1" lang="en-US" altLang="ja-JP" dirty="0"/>
              <a:t>1</a:t>
            </a:r>
            <a:r>
              <a:rPr kumimoji="1" lang="ja-JP" altLang="en-US" dirty="0"/>
              <a:t>ビットの場合、点灯と消灯で</a:t>
            </a:r>
            <a:r>
              <a:rPr kumimoji="1" lang="en-US" altLang="ja-JP" dirty="0"/>
              <a:t>2</a:t>
            </a:r>
            <a:r>
              <a:rPr kumimoji="1" lang="ja-JP" altLang="en-US" dirty="0"/>
              <a:t>通りの表現ができます。</a:t>
            </a:r>
            <a:endParaRPr kumimoji="1" lang="en-US" altLang="ja-JP" dirty="0"/>
          </a:p>
          <a:p>
            <a:r>
              <a:rPr kumimoji="1" lang="ja-JP" altLang="en-US" dirty="0"/>
              <a:t>・電球が二つ、つまり</a:t>
            </a:r>
            <a:r>
              <a:rPr kumimoji="1" lang="en-US" altLang="ja-JP" dirty="0"/>
              <a:t>2</a:t>
            </a:r>
            <a:r>
              <a:rPr kumimoji="1" lang="ja-JP" altLang="en-US" dirty="0"/>
              <a:t>ビットの場合は</a:t>
            </a:r>
            <a:r>
              <a:rPr kumimoji="1" lang="en-US" altLang="ja-JP" dirty="0"/>
              <a:t>4</a:t>
            </a:r>
            <a:r>
              <a:rPr kumimoji="1" lang="ja-JP" altLang="en-US" dirty="0"/>
              <a:t>通り。</a:t>
            </a:r>
            <a:endParaRPr kumimoji="1" lang="en-US" altLang="ja-JP" dirty="0"/>
          </a:p>
          <a:p>
            <a:r>
              <a:rPr kumimoji="1" lang="ja-JP" altLang="en-US" dirty="0"/>
              <a:t>・電球が八つ、</a:t>
            </a:r>
            <a:r>
              <a:rPr kumimoji="1" lang="en-US" altLang="ja-JP" dirty="0"/>
              <a:t>8</a:t>
            </a:r>
            <a:r>
              <a:rPr kumimoji="1" lang="ja-JP" altLang="en-US" dirty="0"/>
              <a:t>ビットの場合は</a:t>
            </a:r>
            <a:r>
              <a:rPr kumimoji="1" lang="en-US" altLang="ja-JP" dirty="0"/>
              <a:t>256</a:t>
            </a:r>
            <a:r>
              <a:rPr kumimoji="1" lang="ja-JP" altLang="en-US" dirty="0"/>
              <a:t>通りの表現ができることになります。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33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/>
              <a:t>大きな量を表すのに</a:t>
            </a:r>
            <a:r>
              <a:rPr lang="ja-JP" altLang="en-US" sz="1200" b="1" dirty="0"/>
              <a:t>キロ</a:t>
            </a:r>
            <a:r>
              <a:rPr lang="ja-JP" altLang="en-US" sz="1200" dirty="0"/>
              <a:t>（</a:t>
            </a:r>
            <a:r>
              <a:rPr lang="en-US" altLang="ja-JP" sz="1200" b="1" dirty="0"/>
              <a:t>K</a:t>
            </a:r>
            <a:r>
              <a:rPr lang="ja-JP" altLang="en-US" sz="1200" dirty="0"/>
              <a:t>）や</a:t>
            </a:r>
            <a:r>
              <a:rPr lang="ja-JP" altLang="en-US" sz="1200" b="1" dirty="0"/>
              <a:t>メガ</a:t>
            </a:r>
            <a:r>
              <a:rPr lang="ja-JP" altLang="en-US" sz="1200" dirty="0"/>
              <a:t>（</a:t>
            </a:r>
            <a:r>
              <a:rPr lang="en-US" altLang="ja-JP" sz="1200" b="1" dirty="0"/>
              <a:t>M</a:t>
            </a:r>
            <a:r>
              <a:rPr lang="ja-JP" altLang="en-US" sz="1200" dirty="0"/>
              <a:t>）、</a:t>
            </a:r>
            <a:r>
              <a:rPr lang="ja-JP" altLang="en-US" sz="1200" b="1" dirty="0"/>
              <a:t>ギガ</a:t>
            </a:r>
            <a:r>
              <a:rPr lang="ja-JP" altLang="en-US" sz="1200" dirty="0"/>
              <a:t>（</a:t>
            </a:r>
            <a:r>
              <a:rPr lang="en-US" altLang="ja-JP" sz="1200" b="1" dirty="0"/>
              <a:t>G</a:t>
            </a:r>
            <a:r>
              <a:rPr lang="ja-JP" altLang="en-US" sz="1200" dirty="0"/>
              <a:t>）、</a:t>
            </a:r>
            <a:r>
              <a:rPr lang="ja-JP" altLang="en-US" sz="1200" b="1" dirty="0"/>
              <a:t>テラ</a:t>
            </a:r>
            <a:r>
              <a:rPr lang="ja-JP" altLang="en-US" sz="1200" dirty="0"/>
              <a:t>（</a:t>
            </a:r>
            <a:r>
              <a:rPr lang="en-US" altLang="ja-JP" sz="1200" b="1" dirty="0"/>
              <a:t>T</a:t>
            </a:r>
            <a:r>
              <a:rPr lang="ja-JP" altLang="en-US" sz="1200" dirty="0"/>
              <a:t>）などの接頭語を用いて表します</a:t>
            </a:r>
            <a:r>
              <a:rPr lang="en-US" altLang="ja-JP" sz="1200" dirty="0"/>
              <a:t> </a:t>
            </a:r>
            <a:r>
              <a:rPr lang="ja-JP" altLang="en-US" sz="1200" dirty="0"/>
              <a:t>。</a:t>
            </a:r>
            <a:endParaRPr lang="en-US" altLang="ja-JP" sz="1200" b="0" i="0" u="none" strike="noStrike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853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データ量の関係はこのとおり。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8</a:t>
            </a:r>
            <a:r>
              <a:rPr kumimoji="1" lang="ja-JP" altLang="en-US" dirty="0"/>
              <a:t>ビットで、</a:t>
            </a:r>
            <a:r>
              <a:rPr kumimoji="1" lang="en-US" altLang="ja-JP" dirty="0"/>
              <a:t>1</a:t>
            </a:r>
            <a:r>
              <a:rPr kumimoji="1" lang="ja-JP" altLang="en-US" dirty="0"/>
              <a:t>バイト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バイトで</a:t>
            </a:r>
            <a:r>
              <a:rPr kumimoji="1" lang="en-US" altLang="ja-JP" dirty="0"/>
              <a:t>1</a:t>
            </a:r>
            <a:r>
              <a:rPr kumimoji="1" lang="ja-JP" altLang="en-US" dirty="0"/>
              <a:t>キロバイト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・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キロバイトで</a:t>
            </a:r>
            <a:r>
              <a:rPr kumimoji="1" lang="en-US" altLang="ja-JP" dirty="0"/>
              <a:t>1</a:t>
            </a:r>
            <a:r>
              <a:rPr kumimoji="1" lang="ja-JP" altLang="en-US" dirty="0"/>
              <a:t>メガバイト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・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メガバイトで</a:t>
            </a:r>
            <a:r>
              <a:rPr kumimoji="1" lang="en-US" altLang="ja-JP" dirty="0"/>
              <a:t>1</a:t>
            </a:r>
            <a:r>
              <a:rPr kumimoji="1" lang="ja-JP" altLang="en-US" dirty="0"/>
              <a:t>ギガバイト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・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ギガバイトで</a:t>
            </a:r>
            <a:r>
              <a:rPr kumimoji="1" lang="en-US" altLang="ja-JP" dirty="0"/>
              <a:t>1</a:t>
            </a:r>
            <a:r>
              <a:rPr kumimoji="1" lang="ja-JP" altLang="en-US" dirty="0"/>
              <a:t>テラバイト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・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テラバイトで</a:t>
            </a:r>
            <a:r>
              <a:rPr kumimoji="1" lang="en-US" altLang="ja-JP" dirty="0"/>
              <a:t>1</a:t>
            </a:r>
            <a:r>
              <a:rPr kumimoji="1" lang="ja-JP" altLang="en-US" dirty="0"/>
              <a:t>ペタバイト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706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/>
              <a:t>・コンピュータでは、文字や記号の一つひとつに</a:t>
            </a:r>
            <a:r>
              <a:rPr lang="ja-JP" altLang="en-US" sz="1200" b="1" dirty="0">
                <a:solidFill>
                  <a:srgbClr val="C11A20"/>
                </a:solidFill>
              </a:rPr>
              <a:t>文字コード</a:t>
            </a:r>
            <a:r>
              <a:rPr lang="ja-JP" altLang="en-US" sz="1200" dirty="0"/>
              <a:t>が割り当てられています。</a:t>
            </a:r>
            <a:endParaRPr lang="en-US" altLang="ja-JP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/>
              <a:t>・文字コードは</a:t>
            </a:r>
            <a:r>
              <a:rPr lang="en-US" altLang="ja-JP" sz="1200" dirty="0"/>
              <a:t>2 </a:t>
            </a:r>
            <a:r>
              <a:rPr lang="ja-JP" altLang="en-US" sz="1200" dirty="0"/>
              <a:t>進法や</a:t>
            </a:r>
            <a:r>
              <a:rPr lang="en-US" altLang="ja-JP" sz="1200" dirty="0"/>
              <a:t>16 </a:t>
            </a:r>
            <a:r>
              <a:rPr lang="ja-JP" altLang="en-US" sz="1200" dirty="0"/>
              <a:t>進法のデータとして処理され</a:t>
            </a:r>
            <a:r>
              <a:rPr lang="ja-JP" altLang="en-US" sz="1200" b="1" dirty="0"/>
              <a:t>フォント</a:t>
            </a:r>
            <a:r>
              <a:rPr lang="ja-JP" altLang="en-US" sz="1200" dirty="0"/>
              <a:t>を用いて実際の文字に直されて表示されます。</a:t>
            </a:r>
            <a:endParaRPr lang="en-US" altLang="ja-JP" sz="1200" b="0" i="0" u="none" strike="noStrike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48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文字をデジタル化する流れ</a:t>
            </a:r>
            <a:endParaRPr kumimoji="1" lang="en-US" altLang="ja-JP" dirty="0"/>
          </a:p>
          <a:p>
            <a:r>
              <a:rPr kumimoji="1" lang="ja-JP" altLang="en-US" dirty="0"/>
              <a:t>・例えば、キーボードに「</a:t>
            </a:r>
            <a:r>
              <a:rPr kumimoji="1" lang="en-US" altLang="ja-JP" dirty="0"/>
              <a:t>B</a:t>
            </a:r>
            <a:r>
              <a:rPr kumimoji="1" lang="ja-JP" altLang="en-US" dirty="0"/>
              <a:t>」と入力した場合、文字に対応した電気信号が生じる。</a:t>
            </a:r>
            <a:endParaRPr kumimoji="1" lang="en-US" altLang="ja-JP" dirty="0"/>
          </a:p>
          <a:p>
            <a:r>
              <a:rPr kumimoji="1" lang="ja-JP" altLang="en-US" dirty="0"/>
              <a:t>・電気信号をもとに、文コード表から表示する文字の情報を得る。</a:t>
            </a:r>
            <a:endParaRPr kumimoji="1" lang="en-US" altLang="ja-JP" dirty="0"/>
          </a:p>
          <a:p>
            <a:r>
              <a:rPr kumimoji="1" lang="ja-JP" altLang="en-US" dirty="0"/>
              <a:t>・フォントの情報を追加する。</a:t>
            </a:r>
            <a:endParaRPr kumimoji="1" lang="en-US" altLang="ja-JP" dirty="0"/>
          </a:p>
          <a:p>
            <a:r>
              <a:rPr kumimoji="1" lang="ja-JP" altLang="en-US" dirty="0"/>
              <a:t>・コンピュータ本体から送られてきた情報に基づき、ディスプレイに表示される。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50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/>
              <a:t>・文字コードは種類が複数存在する。</a:t>
            </a:r>
            <a:endParaRPr lang="en-US" altLang="ja-JP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/>
              <a:t>・送信側と受信側で使う種類が異なると、文字が正しく再現されない</a:t>
            </a:r>
            <a:r>
              <a:rPr lang="ja-JP" altLang="en-US" sz="1200" b="1" dirty="0">
                <a:solidFill>
                  <a:srgbClr val="C11A20"/>
                </a:solidFill>
              </a:rPr>
              <a:t>文字化け</a:t>
            </a:r>
            <a:r>
              <a:rPr lang="ja-JP" altLang="en-US" sz="1200" dirty="0"/>
              <a:t>を起こすことがある。</a:t>
            </a:r>
            <a:endParaRPr lang="en-US" altLang="ja-JP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b="0" i="0" u="none" strike="noStrike" baseline="0" dirty="0"/>
              <a:t>文字化けについて</a:t>
            </a:r>
            <a:endParaRPr lang="en-US" altLang="ja-JP" sz="1200" b="0" i="0" u="none" strike="noStrike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b="0" i="0" u="none" strike="noStrike" baseline="0" dirty="0"/>
              <a:t>送り手と受け手で、</a:t>
            </a:r>
            <a:r>
              <a:rPr lang="en-US" altLang="ja-JP" sz="1200" b="0" i="0" u="none" strike="noStrike" baseline="0" dirty="0"/>
              <a:t>UTF-8</a:t>
            </a:r>
            <a:r>
              <a:rPr lang="ja-JP" altLang="en-US" sz="1200" b="0" i="0" u="none" strike="noStrike" baseline="0" dirty="0"/>
              <a:t>と</a:t>
            </a:r>
            <a:r>
              <a:rPr lang="en-US" altLang="ja-JP" sz="1200" b="0" i="0" u="none" strike="noStrike" baseline="0" dirty="0" err="1"/>
              <a:t>Shift_JIS</a:t>
            </a:r>
            <a:r>
              <a:rPr kumimoji="1" lang="ja-JP" altLang="en-US" sz="1200" b="0" i="0" u="none" strike="noStrike" baseline="0" dirty="0"/>
              <a:t>という違う文字コードを使う場合、意味の通らない文章になってしまう。</a:t>
            </a:r>
            <a:endParaRPr lang="en-US" altLang="ja-JP" sz="1200" b="0" i="0" u="none" strike="noStrike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800" b="1" dirty="0"/>
              <a:t>UTF-8</a:t>
            </a:r>
          </a:p>
          <a:p>
            <a:r>
              <a:rPr lang="en-US" altLang="ja-JP" sz="2400" dirty="0"/>
              <a:t>Unicode </a:t>
            </a:r>
            <a:r>
              <a:rPr lang="ja-JP" altLang="en-US" sz="2400" dirty="0"/>
              <a:t>や</a:t>
            </a:r>
            <a:r>
              <a:rPr lang="en-US" altLang="ja-JP" sz="2400" dirty="0"/>
              <a:t>ASCII </a:t>
            </a:r>
            <a:r>
              <a:rPr lang="ja-JP" altLang="en-US" sz="2400" dirty="0"/>
              <a:t>コードなどと並代表的な文字コード。</a:t>
            </a:r>
            <a:endParaRPr lang="en-US" altLang="ja-JP" sz="2400" dirty="0"/>
          </a:p>
          <a:p>
            <a:r>
              <a:rPr lang="ja-JP" altLang="en-US" sz="2400" dirty="0"/>
              <a:t>世界中に存在するさまざまな言語の文字を扱うことができ、世界的に普及している。</a:t>
            </a:r>
            <a:endParaRPr lang="en-US" altLang="ja-JP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ja-JP" sz="2400" dirty="0"/>
          </a:p>
          <a:p>
            <a:pPr lvl="1" indent="-457200"/>
            <a:r>
              <a:rPr lang="ja-JP" altLang="en-US" sz="2800" b="1" dirty="0"/>
              <a:t>フォント</a:t>
            </a:r>
            <a:endParaRPr lang="en-US" altLang="ja-JP" sz="2800" b="1" dirty="0"/>
          </a:p>
          <a:p>
            <a:pPr lvl="1" indent="-457200"/>
            <a:r>
              <a:rPr lang="ja-JP" altLang="en-US" sz="2400" dirty="0"/>
              <a:t>文書をほかの人に送ったり、共有したりする場合、同じ書体のデータが見る人のコンピュータにインストールされていなければ、別のフォントに置き換えられて表示されるため、注意が必要。</a:t>
            </a:r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F28DE-08BB-4023-B4EF-AA8177F4B9C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12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00D6DC-3649-2AD8-DDE6-D44857CE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DF110-C72C-8293-79BD-F0CC2575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59826"/>
            <a:ext cx="2743200" cy="289866"/>
          </a:xfrm>
          <a:prstGeom prst="rect">
            <a:avLst/>
          </a:prstGeom>
        </p:spPr>
        <p:txBody>
          <a:bodyPr/>
          <a:lstStyle/>
          <a:p>
            <a:fld id="{65063E44-D904-4499-9CA6-ACDC0696232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3124F13D-7DA8-2D89-C13E-9EE0DBF95D3C}"/>
              </a:ext>
            </a:extLst>
          </p:cNvPr>
          <p:cNvGrpSpPr/>
          <p:nvPr userDrawn="1"/>
        </p:nvGrpSpPr>
        <p:grpSpPr>
          <a:xfrm>
            <a:off x="13704" y="103970"/>
            <a:ext cx="771488" cy="879137"/>
            <a:chOff x="13704" y="103970"/>
            <a:chExt cx="771488" cy="87913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53193318-1893-C954-CF24-A0CE94827C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6" b="93061" l="8837" r="94419">
                          <a14:foregroundMark x1="93023" y1="46122" x2="93023" y2="46122"/>
                          <a14:foregroundMark x1="60930" y1="93469" x2="60930" y2="93469"/>
                          <a14:foregroundMark x1="94419" y1="42857" x2="94419" y2="42857"/>
                          <a14:foregroundMark x1="90698" y1="15918" x2="90698" y2="15918"/>
                          <a14:foregroundMark x1="81395" y1="18776" x2="81395" y2="18776"/>
                          <a14:foregroundMark x1="70698" y1="20000" x2="70698" y2="20000"/>
                          <a14:foregroundMark x1="59070" y1="22857" x2="59070" y2="2285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3704" y="103970"/>
              <a:ext cx="771488" cy="879137"/>
            </a:xfrm>
            <a:prstGeom prst="rect">
              <a:avLst/>
            </a:prstGeom>
          </p:spPr>
        </p:pic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61A6C6F8-1D60-20F7-56C9-47C4EE2936C9}"/>
                </a:ext>
              </a:extLst>
            </p:cNvPr>
            <p:cNvSpPr/>
            <p:nvPr userDrawn="1"/>
          </p:nvSpPr>
          <p:spPr>
            <a:xfrm>
              <a:off x="223520" y="396240"/>
              <a:ext cx="457200" cy="497840"/>
            </a:xfrm>
            <a:prstGeom prst="ellipse">
              <a:avLst/>
            </a:prstGeom>
            <a:solidFill>
              <a:srgbClr val="7F5C4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rgbClr val="DFF2FC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F91EFE0A-9036-6772-B229-E9F13326ADE2}"/>
              </a:ext>
            </a:extLst>
          </p:cNvPr>
          <p:cNvGrpSpPr/>
          <p:nvPr userDrawn="1"/>
        </p:nvGrpSpPr>
        <p:grpSpPr>
          <a:xfrm>
            <a:off x="904462" y="983105"/>
            <a:ext cx="11287538" cy="5288487"/>
            <a:chOff x="904462" y="983105"/>
            <a:chExt cx="11287538" cy="528848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B121051-4211-FEEE-4370-062E483AE192}"/>
                </a:ext>
              </a:extLst>
            </p:cNvPr>
            <p:cNvSpPr/>
            <p:nvPr userDrawn="1"/>
          </p:nvSpPr>
          <p:spPr>
            <a:xfrm>
              <a:off x="904462" y="983105"/>
              <a:ext cx="11287538" cy="5288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8EA5BBC3-D925-CA4A-A93F-7F5ADE145F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914401" y="1071544"/>
              <a:ext cx="6338795" cy="957116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BE897DB1-EF6F-975B-C6B3-D8AB44D505E9}"/>
                </a:ext>
              </a:extLst>
            </p:cNvPr>
            <p:cNvSpPr/>
            <p:nvPr userDrawn="1"/>
          </p:nvSpPr>
          <p:spPr>
            <a:xfrm>
              <a:off x="1209040" y="1201281"/>
              <a:ext cx="3362960" cy="68847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D2D87183-DCA3-2D96-1734-1784AC4268F4}"/>
                </a:ext>
              </a:extLst>
            </p:cNvPr>
            <p:cNvSpPr/>
            <p:nvPr userDrawn="1"/>
          </p:nvSpPr>
          <p:spPr>
            <a:xfrm>
              <a:off x="1209040" y="2755783"/>
              <a:ext cx="5189515" cy="1346434"/>
            </a:xfrm>
            <a:prstGeom prst="roundRect">
              <a:avLst>
                <a:gd name="adj" fmla="val 50000"/>
              </a:avLst>
            </a:prstGeom>
            <a:solidFill>
              <a:srgbClr val="F4F2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6CF104-CCAD-E909-30B0-271CF65C53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8475" b="89831" l="518" r="97927">
                          <a14:foregroundMark x1="59585" y1="54237" x2="81865" y2="59322"/>
                          <a14:foregroundMark x1="33161" y1="59322" x2="40295" y2="58708"/>
                          <a14:foregroundMark x1="40531" y1="47834" x2="43005" y2="47458"/>
                          <a14:foregroundMark x1="30030" y1="49432" x2="40301" y2="47869"/>
                          <a14:foregroundMark x1="22790" y1="50533" x2="26971" y2="49897"/>
                          <a14:foregroundMark x1="42949" y1="51789" x2="47150" y2="52542"/>
                          <a14:foregroundMark x1="37692" y1="50847" x2="40833" y2="51410"/>
                          <a14:foregroundMark x1="30005" y1="49469" x2="37692" y2="50847"/>
                          <a14:foregroundMark x1="22861" y1="48189" x2="27544" y2="49028"/>
                          <a14:foregroundMark x1="11327" y1="74249" x2="11399" y2="74576"/>
                          <a14:foregroundMark x1="2079" y1="62468" x2="7177" y2="61277"/>
                          <a14:foregroundMark x1="1036" y1="62712" x2="2047" y2="62476"/>
                          <a14:foregroundMark x1="47150" y1="35593" x2="48948" y2="35756"/>
                          <a14:foregroundMark x1="95263" y1="34626" x2="95823" y2="35542"/>
                          <a14:backgroundMark x1="4145" y1="81356" x2="4145" y2="81356"/>
                          <a14:backgroundMark x1="25389" y1="94915" x2="25389" y2="94915"/>
                          <a14:backgroundMark x1="24352" y1="96610" x2="24352" y2="96610"/>
                          <a14:backgroundMark x1="25907" y1="96610" x2="31606" y2="98305"/>
                          <a14:backgroundMark x1="34197" y1="98305" x2="41779" y2="98305"/>
                          <a14:backgroundMark x1="17098" y1="96610" x2="19171" y2="98305"/>
                          <a14:backgroundMark x1="46114" y1="94915" x2="47150" y2="96610"/>
                          <a14:backgroundMark x1="47668" y1="98305" x2="52332" y2="98305"/>
                          <a14:backgroundMark x1="57513" y1="98305" x2="61658" y2="98305"/>
                          <a14:backgroundMark x1="21762" y1="89831" x2="24870" y2="89831"/>
                          <a14:backgroundMark x1="17617" y1="81356" x2="23834" y2="83051"/>
                          <a14:backgroundMark x1="25907" y1="83051" x2="26943" y2="83051"/>
                          <a14:backgroundMark x1="2073" y1="62712" x2="1554" y2="57627"/>
                          <a14:backgroundMark x1="1554" y1="47458" x2="2073" y2="59322"/>
                          <a14:backgroundMark x1="1036" y1="64407" x2="1036" y2="64407"/>
                          <a14:backgroundMark x1="1036" y1="61017" x2="1036" y2="61017"/>
                          <a14:backgroundMark x1="2073" y1="61017" x2="2073" y2="61017"/>
                          <a14:backgroundMark x1="2591" y1="61017" x2="2591" y2="61017"/>
                          <a14:backgroundMark x1="1554" y1="38983" x2="1554" y2="38983"/>
                          <a14:backgroundMark x1="1554" y1="32203" x2="1554" y2="32203"/>
                          <a14:backgroundMark x1="2073" y1="22034" x2="2073" y2="22034"/>
                          <a14:backgroundMark x1="3627" y1="13559" x2="3627" y2="13559"/>
                          <a14:backgroundMark x1="3109" y1="16949" x2="3109" y2="22034"/>
                          <a14:backgroundMark x1="15544" y1="6780" x2="25907" y2="6780"/>
                          <a14:backgroundMark x1="34197" y1="11864" x2="49223" y2="6780"/>
                          <a14:backgroundMark x1="56477" y1="11864" x2="72539" y2="11864"/>
                          <a14:backgroundMark x1="48705" y1="18644" x2="45596" y2="20339"/>
                          <a14:backgroundMark x1="73057" y1="15254" x2="77202" y2="15254"/>
                          <a14:backgroundMark x1="80311" y1="16949" x2="84456" y2="18644"/>
                          <a14:backgroundMark x1="78756" y1="23729" x2="83938" y2="22034"/>
                          <a14:backgroundMark x1="87565" y1="25424" x2="90155" y2="42373"/>
                          <a14:backgroundMark x1="87565" y1="22034" x2="87565" y2="22034"/>
                          <a14:backgroundMark x1="79793" y1="18644" x2="75648" y2="20339"/>
                          <a14:backgroundMark x1="84456" y1="16949" x2="88601" y2="25424"/>
                          <a14:backgroundMark x1="97409" y1="32203" x2="98964" y2="38983"/>
                          <a14:backgroundMark x1="48187" y1="84746" x2="45078" y2="79661"/>
                          <a14:backgroundMark x1="47668" y1="83051" x2="52332" y2="84746"/>
                          <a14:backgroundMark x1="44041" y1="81356" x2="49741" y2="79661"/>
                          <a14:backgroundMark x1="11917" y1="44068" x2="11399" y2="61017"/>
                          <a14:backgroundMark x1="9326" y1="57627" x2="11399" y2="69492"/>
                          <a14:backgroundMark x1="8808" y1="61017" x2="11917" y2="72881"/>
                          <a14:backgroundMark x1="26943" y1="50847" x2="26943" y2="50847"/>
                          <a14:backgroundMark x1="29016" y1="52542" x2="29016" y2="55932"/>
                          <a14:backgroundMark x1="27461" y1="49153" x2="27979" y2="52542"/>
                          <a14:backgroundMark x1="41969" y1="57627" x2="42487" y2="6610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584960" y="2360245"/>
              <a:ext cx="1838582" cy="562053"/>
            </a:xfrm>
            <a:prstGeom prst="rect">
              <a:avLst/>
            </a:prstGeom>
          </p:spPr>
        </p:pic>
        <p:sp>
          <p:nvSpPr>
            <p:cNvPr id="22" name="大かっこ 21">
              <a:extLst>
                <a:ext uri="{FF2B5EF4-FFF2-40B4-BE49-F238E27FC236}">
                  <a16:creationId xmlns:a16="http://schemas.microsoft.com/office/drawing/2014/main" id="{731ED0A8-4D2B-035A-A41A-39C1C20D926F}"/>
                </a:ext>
              </a:extLst>
            </p:cNvPr>
            <p:cNvSpPr/>
            <p:nvPr userDrawn="1"/>
          </p:nvSpPr>
          <p:spPr>
            <a:xfrm>
              <a:off x="6576248" y="2360246"/>
              <a:ext cx="5290632" cy="3426210"/>
            </a:xfrm>
            <a:prstGeom prst="bracketPair">
              <a:avLst>
                <a:gd name="adj" fmla="val 8530"/>
              </a:avLst>
            </a:prstGeom>
            <a:ln w="38100" cap="rnd">
              <a:solidFill>
                <a:srgbClr val="0343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77FEAD9B-C716-63EE-D65C-E186CF131A75}"/>
                </a:ext>
              </a:extLst>
            </p:cNvPr>
            <p:cNvCxnSpPr/>
            <p:nvPr userDrawn="1"/>
          </p:nvCxnSpPr>
          <p:spPr>
            <a:xfrm>
              <a:off x="6576248" y="2735463"/>
              <a:ext cx="1778000" cy="0"/>
            </a:xfrm>
            <a:prstGeom prst="line">
              <a:avLst/>
            </a:prstGeom>
            <a:ln w="19050">
              <a:solidFill>
                <a:srgbClr val="034387"/>
              </a:solidFill>
              <a:prstDash val="sysDash"/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55BB8C0-D86D-9B09-3CC6-2CC1678D2C8A}"/>
                </a:ext>
              </a:extLst>
            </p:cNvPr>
            <p:cNvSpPr txBox="1"/>
            <p:nvPr userDrawn="1"/>
          </p:nvSpPr>
          <p:spPr>
            <a:xfrm>
              <a:off x="6894375" y="2416931"/>
              <a:ext cx="16375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>
                  <a:solidFill>
                    <a:srgbClr val="034387"/>
                  </a:solidFill>
                </a:rPr>
                <a:t>Introduction</a:t>
              </a:r>
              <a:endParaRPr kumimoji="1" lang="ja-JP" altLang="en-US" b="1" dirty="0">
                <a:solidFill>
                  <a:srgbClr val="034387"/>
                </a:solidFill>
              </a:endParaRP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0009E955-CB14-F48C-3961-A7F94C007B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989296" y="4224359"/>
              <a:ext cx="1745264" cy="1714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68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5F9B13-5099-B4E1-CCBF-17D912F27687}"/>
              </a:ext>
            </a:extLst>
          </p:cNvPr>
          <p:cNvSpPr/>
          <p:nvPr userDrawn="1"/>
        </p:nvSpPr>
        <p:spPr>
          <a:xfrm>
            <a:off x="560355" y="365125"/>
            <a:ext cx="11113485" cy="5811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8DCB8-EE2E-488B-DAE7-799F74C76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E5561E-4EEE-C1C3-B656-0195C000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063E44-D904-4499-9CA6-ACDC0696232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20228AE-7C3B-B54C-1C15-09387BE6E06C}"/>
              </a:ext>
            </a:extLst>
          </p:cNvPr>
          <p:cNvSpPr/>
          <p:nvPr userDrawn="1"/>
        </p:nvSpPr>
        <p:spPr>
          <a:xfrm>
            <a:off x="395998" y="138510"/>
            <a:ext cx="4013441" cy="416560"/>
          </a:xfrm>
          <a:prstGeom prst="rect">
            <a:avLst/>
          </a:prstGeom>
          <a:solidFill>
            <a:srgbClr val="0343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9EB11B4-25EB-364A-8AB7-1AFC51902AEA}"/>
              </a:ext>
            </a:extLst>
          </p:cNvPr>
          <p:cNvSpPr txBox="1"/>
          <p:nvPr userDrawn="1"/>
        </p:nvSpPr>
        <p:spPr>
          <a:xfrm>
            <a:off x="560355" y="185738"/>
            <a:ext cx="373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DFF2FC"/>
                </a:solidFill>
                <a:latin typeface="+mn-lt"/>
              </a:rPr>
              <a:t>UNIT2-4 </a:t>
            </a:r>
            <a:r>
              <a:rPr kumimoji="1" lang="ja-JP" altLang="en-US" b="1" dirty="0">
                <a:solidFill>
                  <a:srgbClr val="DFF2FC"/>
                </a:solidFill>
                <a:latin typeface="+mn-lt"/>
              </a:rPr>
              <a:t>デジタルデータの表し方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673D789-4938-7CCF-A024-E4A095A347F2}"/>
              </a:ext>
            </a:extLst>
          </p:cNvPr>
          <p:cNvSpPr/>
          <p:nvPr userDrawn="1"/>
        </p:nvSpPr>
        <p:spPr>
          <a:xfrm>
            <a:off x="936596" y="847725"/>
            <a:ext cx="457200" cy="457200"/>
          </a:xfrm>
          <a:prstGeom prst="ellipse">
            <a:avLst/>
          </a:prstGeom>
          <a:solidFill>
            <a:srgbClr val="C11A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10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レイアウト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5F9B13-5099-B4E1-CCBF-17D912F27687}"/>
              </a:ext>
            </a:extLst>
          </p:cNvPr>
          <p:cNvSpPr/>
          <p:nvPr userDrawn="1"/>
        </p:nvSpPr>
        <p:spPr>
          <a:xfrm>
            <a:off x="560355" y="365125"/>
            <a:ext cx="11113485" cy="5811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8DCB8-EE2E-488B-DAE7-799F74C76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E5561E-4EEE-C1C3-B656-0195C000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063E44-D904-4499-9CA6-ACDC0696232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9F1C5BE-D328-3668-C486-86BE986419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86" b="93310" l="2851" r="96711">
                        <a14:foregroundMark x1="15789" y1="16901" x2="45175" y2="7042"/>
                        <a14:foregroundMark x1="45175" y1="7042" x2="54825" y2="7746"/>
                        <a14:foregroundMark x1="56798" y1="9155" x2="57895" y2="8803"/>
                        <a14:foregroundMark x1="68421" y1="8099" x2="73465" y2="8803"/>
                        <a14:foregroundMark x1="68202" y1="5986" x2="71053" y2="6338"/>
                        <a14:foregroundMark x1="73684" y1="8099" x2="85965" y2="17606"/>
                        <a14:foregroundMark x1="88377" y1="23239" x2="92325" y2="32042"/>
                        <a14:foregroundMark x1="92982" y1="38028" x2="92982" y2="48944"/>
                        <a14:foregroundMark x1="92544" y1="58099" x2="88816" y2="72887"/>
                        <a14:foregroundMark x1="87281" y1="79225" x2="96491" y2="58451"/>
                        <a14:foregroundMark x1="96491" y1="58451" x2="96711" y2="56690"/>
                        <a14:foregroundMark x1="69956" y1="93310" x2="88377" y2="81690"/>
                        <a14:foregroundMark x1="50000" y1="93310" x2="67982" y2="93310"/>
                        <a14:foregroundMark x1="44079" y1="91901" x2="52193" y2="91901"/>
                        <a14:foregroundMark x1="32018" y1="92958" x2="19956" y2="87324"/>
                        <a14:foregroundMark x1="19956" y1="87324" x2="9211" y2="75704"/>
                        <a14:foregroundMark x1="9211" y1="75704" x2="4167" y2="49648"/>
                        <a14:foregroundMark x1="4167" y1="49648" x2="7675" y2="31690"/>
                        <a14:foregroundMark x1="7675" y1="31690" x2="17763" y2="16549"/>
                        <a14:foregroundMark x1="5482" y1="42254" x2="5921" y2="56338"/>
                        <a14:foregroundMark x1="2851" y1="48592" x2="2851" y2="521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5037" y="781685"/>
            <a:ext cx="1207485" cy="75203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29317B-F957-A1CC-9224-112179623441}"/>
              </a:ext>
            </a:extLst>
          </p:cNvPr>
          <p:cNvSpPr/>
          <p:nvPr userDrawn="1"/>
        </p:nvSpPr>
        <p:spPr>
          <a:xfrm>
            <a:off x="395998" y="138510"/>
            <a:ext cx="4013441" cy="416560"/>
          </a:xfrm>
          <a:prstGeom prst="rect">
            <a:avLst/>
          </a:prstGeom>
          <a:solidFill>
            <a:srgbClr val="0343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6A6ECB-6C86-1AF8-7E54-B5A2DAF24833}"/>
              </a:ext>
            </a:extLst>
          </p:cNvPr>
          <p:cNvSpPr txBox="1"/>
          <p:nvPr userDrawn="1"/>
        </p:nvSpPr>
        <p:spPr>
          <a:xfrm>
            <a:off x="560355" y="185738"/>
            <a:ext cx="373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DFF2FC"/>
                </a:solidFill>
                <a:latin typeface="+mn-lt"/>
              </a:rPr>
              <a:t>UNIT2-4 </a:t>
            </a:r>
            <a:r>
              <a:rPr kumimoji="1" lang="ja-JP" altLang="en-US" b="1" dirty="0">
                <a:solidFill>
                  <a:srgbClr val="DFF2FC"/>
                </a:solidFill>
                <a:latin typeface="+mn-lt"/>
              </a:rPr>
              <a:t>デジタルデータの表し方</a:t>
            </a:r>
          </a:p>
        </p:txBody>
      </p:sp>
    </p:spTree>
    <p:extLst>
      <p:ext uri="{BB962C8B-B14F-4D97-AF65-F5344CB8AC3E}">
        <p14:creationId xmlns:p14="http://schemas.microsoft.com/office/powerpoint/2010/main" val="217108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F2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ABDABC-3F80-6299-C0CD-DD1AC537B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0355" y="6667130"/>
            <a:ext cx="1802167" cy="190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ja-JP" altLang="en-US" dirty="0"/>
              <a:t>開隆堂 情</a:t>
            </a:r>
            <a:r>
              <a:rPr lang="en-US" altLang="ja-JP" dirty="0"/>
              <a:t>Ⅰ</a:t>
            </a:r>
            <a:r>
              <a:rPr lang="ja-JP" altLang="en-US" dirty="0"/>
              <a:t> </a:t>
            </a:r>
            <a:r>
              <a:rPr lang="en-US" altLang="ja-JP" dirty="0"/>
              <a:t>009-901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280013-E7C7-0997-5E87-CE7756AC5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604986"/>
            <a:ext cx="2743200" cy="2530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63E44-D904-4499-9CA6-ACDC0696232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1571449-6C34-9001-CF2C-2308AE6ED97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" y="6475497"/>
            <a:ext cx="550416" cy="37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1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F134DDF-ED14-F244-6574-E4903C2AF644}"/>
              </a:ext>
            </a:extLst>
          </p:cNvPr>
          <p:cNvSpPr txBox="1"/>
          <p:nvPr/>
        </p:nvSpPr>
        <p:spPr>
          <a:xfrm>
            <a:off x="152400" y="3251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DFF2FC"/>
                </a:solidFill>
              </a:rPr>
              <a:t>２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F12D27-5027-1202-2581-B069E6D4CA28}"/>
              </a:ext>
            </a:extLst>
          </p:cNvPr>
          <p:cNvSpPr txBox="1"/>
          <p:nvPr/>
        </p:nvSpPr>
        <p:spPr>
          <a:xfrm>
            <a:off x="798731" y="30480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7F5C45"/>
                </a:solidFill>
              </a:rPr>
              <a:t>デジタル化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7BEF1-9472-6C6A-BEDF-A347A6B5CF10}"/>
              </a:ext>
            </a:extLst>
          </p:cNvPr>
          <p:cNvSpPr txBox="1"/>
          <p:nvPr/>
        </p:nvSpPr>
        <p:spPr>
          <a:xfrm>
            <a:off x="1171466" y="122936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solidFill>
                  <a:srgbClr val="034387"/>
                </a:solidFill>
              </a:rPr>
              <a:t>４</a:t>
            </a:r>
            <a:endParaRPr kumimoji="1" lang="ja-JP" altLang="en-US" sz="2000" b="1" dirty="0">
              <a:solidFill>
                <a:srgbClr val="034387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249B54-00C5-05D2-EAFC-D65991EB166A}"/>
              </a:ext>
            </a:extLst>
          </p:cNvPr>
          <p:cNvSpPr txBox="1"/>
          <p:nvPr/>
        </p:nvSpPr>
        <p:spPr>
          <a:xfrm>
            <a:off x="1869093" y="1321693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デジタルデータの表し方</a:t>
            </a:r>
            <a:endParaRPr kumimoji="1" lang="ja-JP" altLang="en-US" sz="2000" b="1" dirty="0">
              <a:solidFill>
                <a:srgbClr val="034387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30B50E-F0C0-B7CE-E85D-C01EC2867622}"/>
              </a:ext>
            </a:extLst>
          </p:cNvPr>
          <p:cNvSpPr txBox="1"/>
          <p:nvPr/>
        </p:nvSpPr>
        <p:spPr>
          <a:xfrm>
            <a:off x="1540599" y="2910115"/>
            <a:ext cx="4483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文字情報などをコンピュータで扱えるようにするためのしくみを知ろう。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B260B85-28B8-4869-F7AE-F5123338A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070" y="3791516"/>
            <a:ext cx="2976331" cy="208186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7B784F6-4992-C312-24D0-EEA41D164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0492" y="2910115"/>
            <a:ext cx="426816" cy="426816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9F622E-B2BC-A041-19DF-66720AAF6E08}"/>
              </a:ext>
            </a:extLst>
          </p:cNvPr>
          <p:cNvSpPr txBox="1"/>
          <p:nvPr/>
        </p:nvSpPr>
        <p:spPr>
          <a:xfrm>
            <a:off x="7287308" y="2862630"/>
            <a:ext cx="412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0</a:t>
            </a:r>
            <a:r>
              <a:rPr kumimoji="1" lang="ja-JP" altLang="en-US" sz="2000" dirty="0"/>
              <a:t>と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のデータでどうやって文字を表現するのだろう？</a:t>
            </a:r>
          </a:p>
        </p:txBody>
      </p:sp>
    </p:spTree>
    <p:extLst>
      <p:ext uri="{BB962C8B-B14F-4D97-AF65-F5344CB8AC3E}">
        <p14:creationId xmlns:p14="http://schemas.microsoft.com/office/powerpoint/2010/main" val="37425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60614B6-ED4E-6815-5B0B-0A2A617C559B}"/>
              </a:ext>
            </a:extLst>
          </p:cNvPr>
          <p:cNvSpPr/>
          <p:nvPr/>
        </p:nvSpPr>
        <p:spPr>
          <a:xfrm>
            <a:off x="2372043" y="2113280"/>
            <a:ext cx="7371397" cy="3291840"/>
          </a:xfrm>
          <a:prstGeom prst="roundRect">
            <a:avLst/>
          </a:prstGeom>
          <a:solidFill>
            <a:srgbClr val="DFF2FC"/>
          </a:solidFill>
          <a:ln>
            <a:solidFill>
              <a:srgbClr val="0343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B95E5D-8AD3-4185-19A7-B8265BB3355C}"/>
              </a:ext>
            </a:extLst>
          </p:cNvPr>
          <p:cNvSpPr txBox="1"/>
          <p:nvPr/>
        </p:nvSpPr>
        <p:spPr>
          <a:xfrm>
            <a:off x="2372043" y="944879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文字がどのように表示されるか確認しよう</a:t>
            </a:r>
            <a:endParaRPr kumimoji="1" lang="ja-JP" altLang="en-US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EFCEB6-CEAC-F845-D8AD-1FAE2DB13D39}"/>
              </a:ext>
            </a:extLst>
          </p:cNvPr>
          <p:cNvSpPr txBox="1"/>
          <p:nvPr/>
        </p:nvSpPr>
        <p:spPr>
          <a:xfrm>
            <a:off x="1417003" y="1564640"/>
            <a:ext cx="8529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［手順</a:t>
            </a:r>
            <a:r>
              <a:rPr lang="en-US" altLang="ja-JP" sz="2400" dirty="0"/>
              <a:t>1</a:t>
            </a:r>
            <a:r>
              <a:rPr lang="ja-JP" altLang="en-US" sz="2400" dirty="0"/>
              <a:t>］テキストエディタに文字列を入力する。</a:t>
            </a:r>
            <a:endParaRPr lang="en-US" altLang="ja-JP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A0F608-82DF-055E-1365-D0F89C329365}"/>
              </a:ext>
            </a:extLst>
          </p:cNvPr>
          <p:cNvSpPr txBox="1"/>
          <p:nvPr/>
        </p:nvSpPr>
        <p:spPr>
          <a:xfrm>
            <a:off x="4187678" y="3097480"/>
            <a:ext cx="37401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b="1" dirty="0" err="1"/>
              <a:t>Jouhou</a:t>
            </a:r>
            <a:endParaRPr kumimoji="1" lang="ja-JP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61320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8B21A-EA4D-343C-965A-CA4E7330A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1BF6FAE-3246-E27B-4AC4-BF59896595C3}"/>
              </a:ext>
            </a:extLst>
          </p:cNvPr>
          <p:cNvSpPr/>
          <p:nvPr/>
        </p:nvSpPr>
        <p:spPr>
          <a:xfrm>
            <a:off x="2372043" y="2113280"/>
            <a:ext cx="7371397" cy="3291840"/>
          </a:xfrm>
          <a:prstGeom prst="roundRect">
            <a:avLst/>
          </a:prstGeom>
          <a:solidFill>
            <a:srgbClr val="DFF2FC"/>
          </a:solidFill>
          <a:ln>
            <a:solidFill>
              <a:srgbClr val="03438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4F37EC-DD6B-2AA2-24A4-FF4C11E2D507}"/>
              </a:ext>
            </a:extLst>
          </p:cNvPr>
          <p:cNvSpPr txBox="1"/>
          <p:nvPr/>
        </p:nvSpPr>
        <p:spPr>
          <a:xfrm>
            <a:off x="2372043" y="944879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文字がどのように表示されるか確認しよう</a:t>
            </a:r>
            <a:endParaRPr kumimoji="1" lang="ja-JP" altLang="en-US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CDE22B-79F4-4E54-5171-6AF50DBC8F94}"/>
              </a:ext>
            </a:extLst>
          </p:cNvPr>
          <p:cNvSpPr txBox="1"/>
          <p:nvPr/>
        </p:nvSpPr>
        <p:spPr>
          <a:xfrm>
            <a:off x="1417003" y="1564640"/>
            <a:ext cx="8529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［手順</a:t>
            </a:r>
            <a:r>
              <a:rPr lang="en-US" altLang="ja-JP" sz="2400" dirty="0"/>
              <a:t>2</a:t>
            </a:r>
            <a:r>
              <a:rPr lang="ja-JP" altLang="en-US" sz="2400" dirty="0"/>
              <a:t>］文字列を</a:t>
            </a:r>
            <a:r>
              <a:rPr lang="en-US" altLang="ja-JP" sz="2400" dirty="0"/>
              <a:t>16</a:t>
            </a:r>
            <a:r>
              <a:rPr lang="ja-JP" altLang="en-US" sz="2400" dirty="0"/>
              <a:t>進法の</a:t>
            </a:r>
            <a:r>
              <a:rPr lang="en-US" altLang="ja-JP" sz="2400" dirty="0"/>
              <a:t>Unicode</a:t>
            </a:r>
            <a:r>
              <a:rPr lang="ja-JP" altLang="en-US" sz="2400" dirty="0"/>
              <a:t>に変換する。</a:t>
            </a:r>
            <a:endParaRPr lang="en-US" altLang="ja-JP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60B2B0-4642-DDD8-A31E-36AC328A6F33}"/>
              </a:ext>
            </a:extLst>
          </p:cNvPr>
          <p:cNvSpPr txBox="1"/>
          <p:nvPr/>
        </p:nvSpPr>
        <p:spPr>
          <a:xfrm>
            <a:off x="2315370" y="3097480"/>
            <a:ext cx="74847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b="1" dirty="0"/>
              <a:t>4A6F75686F75</a:t>
            </a:r>
            <a:endParaRPr kumimoji="1" lang="ja-JP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49407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7B5FC-42D3-1DA9-1551-468333038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C556D1-275D-7E7A-0526-08125035A5F2}"/>
              </a:ext>
            </a:extLst>
          </p:cNvPr>
          <p:cNvSpPr txBox="1"/>
          <p:nvPr/>
        </p:nvSpPr>
        <p:spPr>
          <a:xfrm>
            <a:off x="2372043" y="944879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文字がどのように表示されるか確認しよう</a:t>
            </a:r>
            <a:endParaRPr kumimoji="1" lang="ja-JP" altLang="en-US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CACC60-AAAA-FFD4-CA91-7672CBE3CBAE}"/>
              </a:ext>
            </a:extLst>
          </p:cNvPr>
          <p:cNvSpPr txBox="1"/>
          <p:nvPr/>
        </p:nvSpPr>
        <p:spPr>
          <a:xfrm>
            <a:off x="1417003" y="1564640"/>
            <a:ext cx="36629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［手順</a:t>
            </a:r>
            <a:r>
              <a:rPr lang="en-US" altLang="ja-JP" sz="2400" dirty="0"/>
              <a:t>3</a:t>
            </a:r>
            <a:r>
              <a:rPr lang="ja-JP" altLang="en-US" sz="2400" dirty="0"/>
              <a:t>］できた</a:t>
            </a:r>
            <a:r>
              <a:rPr lang="en-US" altLang="ja-JP" sz="2400" dirty="0"/>
              <a:t>Unicode</a:t>
            </a:r>
            <a:r>
              <a:rPr lang="ja-JP" altLang="en-US" sz="2400" dirty="0"/>
              <a:t>をほかの人と交換して、テキストを元の文字列に戻してみる。</a:t>
            </a:r>
            <a:endParaRPr lang="en-US" altLang="ja-JP" sz="24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D874A65-5FDD-4D22-328E-756F8D2F7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727" y="1564640"/>
            <a:ext cx="5680827" cy="4532483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2233AD-77A5-B7A7-6712-01732B8E2544}"/>
              </a:ext>
            </a:extLst>
          </p:cNvPr>
          <p:cNvSpPr txBox="1"/>
          <p:nvPr/>
        </p:nvSpPr>
        <p:spPr>
          <a:xfrm>
            <a:off x="3466033" y="5697013"/>
            <a:ext cx="244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Unicode</a:t>
            </a:r>
            <a:r>
              <a:rPr kumimoji="1" lang="ja-JP" altLang="en-US" sz="2000" dirty="0"/>
              <a:t>の対応表▶</a:t>
            </a:r>
          </a:p>
        </p:txBody>
      </p:sp>
    </p:spTree>
    <p:extLst>
      <p:ext uri="{BB962C8B-B14F-4D97-AF65-F5344CB8AC3E}">
        <p14:creationId xmlns:p14="http://schemas.microsoft.com/office/powerpoint/2010/main" val="171440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4F8D32-C8B5-7046-4CA8-76405D0DF6E4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964787-7B61-9AA2-9558-AE453D23367B}"/>
              </a:ext>
            </a:extLst>
          </p:cNvPr>
          <p:cNvSpPr txBox="1"/>
          <p:nvPr/>
        </p:nvSpPr>
        <p:spPr>
          <a:xfrm>
            <a:off x="1417003" y="843279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データ量の基本単位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6226CD-FA79-5397-69DF-2A03AFADE98F}"/>
              </a:ext>
            </a:extLst>
          </p:cNvPr>
          <p:cNvSpPr txBox="1"/>
          <p:nvPr/>
        </p:nvSpPr>
        <p:spPr>
          <a:xfrm>
            <a:off x="1417003" y="1564640"/>
            <a:ext cx="85296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b="0" i="0" u="none" strike="noStrike" baseline="0" dirty="0"/>
              <a:t>デジタルデータの量の最小単位を</a:t>
            </a:r>
            <a:r>
              <a:rPr lang="ja-JP" altLang="en-US" sz="2400" b="1" i="0" u="none" strike="noStrike" baseline="0" dirty="0">
                <a:solidFill>
                  <a:srgbClr val="C11A20"/>
                </a:solidFill>
              </a:rPr>
              <a:t>ビット</a:t>
            </a:r>
            <a:r>
              <a:rPr lang="ja-JP" altLang="en-US" sz="2400" b="0" i="0" u="none" strike="noStrike" baseline="0" dirty="0"/>
              <a:t>（</a:t>
            </a:r>
            <a:r>
              <a:rPr lang="en-US" altLang="ja-JP" sz="2400" b="0" i="0" u="none" strike="noStrike" baseline="0" dirty="0"/>
              <a:t>bit </a:t>
            </a:r>
            <a:r>
              <a:rPr lang="ja-JP" altLang="en-US" sz="2400" b="0" i="0" u="none" strike="noStrike" baseline="0" dirty="0"/>
              <a:t>または 小文字の</a:t>
            </a:r>
            <a:r>
              <a:rPr lang="en-US" altLang="ja-JP" sz="2400" b="0" i="0" u="none" strike="noStrike" baseline="0" dirty="0"/>
              <a:t>b</a:t>
            </a:r>
            <a:r>
              <a:rPr lang="ja-JP" altLang="en-US" sz="2400" b="0" i="0" u="none" strike="noStrike" baseline="0" dirty="0"/>
              <a:t>）といいます。</a:t>
            </a:r>
            <a:endParaRPr lang="en-US" altLang="ja-JP" sz="2400" b="0" i="0" u="none" strike="noStrike" baseline="0" dirty="0"/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b="0" i="0" u="none" strike="noStrike" baseline="0" dirty="0"/>
              <a:t>ビット数が増えると情報の量も増えます。データの量は通常、</a:t>
            </a:r>
            <a:r>
              <a:rPr lang="en-US" altLang="ja-JP" sz="2400" b="0" i="0" u="none" strike="noStrike" baseline="0" dirty="0"/>
              <a:t>8</a:t>
            </a:r>
            <a:r>
              <a:rPr lang="ja-JP" altLang="en-US" sz="2400" b="0" i="0" u="none" strike="noStrike" baseline="0" dirty="0"/>
              <a:t>ビットをまとまりとして扱います。このまとまりを</a:t>
            </a:r>
            <a:r>
              <a:rPr lang="en-US" altLang="ja-JP" sz="2400" b="0" i="0" u="none" strike="noStrike" baseline="0" dirty="0"/>
              <a:t>1</a:t>
            </a:r>
            <a:r>
              <a:rPr lang="ja-JP" altLang="en-US" sz="2400" b="1" i="0" u="none" strike="noStrike" baseline="0" dirty="0">
                <a:solidFill>
                  <a:srgbClr val="C11A20"/>
                </a:solidFill>
              </a:rPr>
              <a:t>バイト</a:t>
            </a:r>
            <a:r>
              <a:rPr lang="ja-JP" altLang="en-US" sz="2400" b="0" i="0" u="none" strike="noStrike" baseline="0" dirty="0"/>
              <a:t>（</a:t>
            </a:r>
            <a:r>
              <a:rPr lang="en-US" altLang="ja-JP" sz="2400" b="0" i="0" u="none" strike="noStrike" baseline="0" dirty="0"/>
              <a:t>byte</a:t>
            </a:r>
            <a:r>
              <a:rPr lang="ja-JP" altLang="en-US" sz="2400" b="0" i="0" u="none" strike="noStrike" baseline="0" dirty="0"/>
              <a:t>または大文字の</a:t>
            </a:r>
            <a:r>
              <a:rPr lang="en-US" altLang="ja-JP" sz="2400" b="0" i="0" u="none" strike="noStrike" baseline="0" dirty="0"/>
              <a:t>B</a:t>
            </a:r>
            <a:r>
              <a:rPr lang="ja-JP" altLang="en-US" sz="2400" b="0" i="0" u="none" strike="noStrike" baseline="0" dirty="0"/>
              <a:t>）といいます。</a:t>
            </a:r>
            <a:endParaRPr lang="en-US" altLang="ja-JP" sz="2400" b="0" i="0" u="none" strike="noStrike" baseline="0" dirty="0"/>
          </a:p>
          <a:p>
            <a:pPr marL="342900" indent="-3429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b="0" i="0" u="none" strike="noStrike" baseline="0" dirty="0"/>
              <a:t>１バイトは８ビット、つまり１バイトは</a:t>
            </a:r>
            <a:r>
              <a:rPr lang="en-US" altLang="ja-JP" sz="2400" b="0" i="0" u="none" strike="noStrike" baseline="0" dirty="0"/>
              <a:t>2</a:t>
            </a:r>
            <a:r>
              <a:rPr lang="ja-JP" altLang="en-US" sz="2400" b="0" i="0" u="none" strike="noStrike" baseline="0" dirty="0"/>
              <a:t>⁸＝</a:t>
            </a:r>
            <a:r>
              <a:rPr lang="en-US" altLang="ja-JP" sz="2400" b="0" i="0" u="none" strike="noStrike" baseline="0" dirty="0"/>
              <a:t>256 </a:t>
            </a:r>
            <a:r>
              <a:rPr lang="ja-JP" altLang="en-US" sz="2400" b="0" i="0" u="none" strike="noStrike" baseline="0" dirty="0"/>
              <a:t>通りの表現が可能となります。</a:t>
            </a:r>
            <a:endParaRPr lang="en-US" altLang="ja-JP" sz="24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406555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6FC5FB-A3ED-4EFA-5B9B-8910DA150EB4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12DE48-2899-330F-EE88-6BE7A6820792}"/>
              </a:ext>
            </a:extLst>
          </p:cNvPr>
          <p:cNvSpPr txBox="1"/>
          <p:nvPr/>
        </p:nvSpPr>
        <p:spPr>
          <a:xfrm>
            <a:off x="1417003" y="843279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データ量の基本単位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651A6BD-96E1-643F-91A5-ABC47F72217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91991"/>
          <a:stretch/>
        </p:blipFill>
        <p:spPr>
          <a:xfrm>
            <a:off x="4774932" y="883919"/>
            <a:ext cx="4470668" cy="42102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1E4C654-DE4E-1C4E-3635-51BD43985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106058" y="3813041"/>
            <a:ext cx="1576544" cy="232791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FEF6BDA-52DF-05E7-5B8E-2203D95748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244" t="7887"/>
          <a:stretch/>
        </p:blipFill>
        <p:spPr>
          <a:xfrm>
            <a:off x="6599953" y="1301513"/>
            <a:ext cx="2671524" cy="484242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FA50376-CC55-B403-759A-F731F99D5D1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8602" r="79977"/>
          <a:stretch/>
        </p:blipFill>
        <p:spPr>
          <a:xfrm>
            <a:off x="4774932" y="1336109"/>
            <a:ext cx="895183" cy="480485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5994FC7-D62F-3240-66BE-AF7A56530E6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023" t="7887" r="59953"/>
          <a:stretch/>
        </p:blipFill>
        <p:spPr>
          <a:xfrm>
            <a:off x="5670116" y="1301513"/>
            <a:ext cx="895184" cy="484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53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75495D-EDDA-56C2-3997-688D17912AC2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AD302E3-9919-ABB5-1D50-9B2E911422D8}"/>
              </a:ext>
            </a:extLst>
          </p:cNvPr>
          <p:cNvSpPr txBox="1"/>
          <p:nvPr/>
        </p:nvSpPr>
        <p:spPr>
          <a:xfrm>
            <a:off x="1417003" y="843279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データ量の基本単位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4BAF96-65B0-C36E-632B-BDE2AC599F60}"/>
              </a:ext>
            </a:extLst>
          </p:cNvPr>
          <p:cNvSpPr txBox="1"/>
          <p:nvPr/>
        </p:nvSpPr>
        <p:spPr>
          <a:xfrm>
            <a:off x="1417003" y="1564640"/>
            <a:ext cx="8529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大きな量を表すのに</a:t>
            </a:r>
            <a:r>
              <a:rPr lang="ja-JP" altLang="en-US" sz="2400" b="1" dirty="0"/>
              <a:t>キロ</a:t>
            </a:r>
            <a:r>
              <a:rPr lang="ja-JP" altLang="en-US" sz="2400" dirty="0"/>
              <a:t>（</a:t>
            </a:r>
            <a:r>
              <a:rPr lang="en-US" altLang="ja-JP" sz="2400" b="1" dirty="0"/>
              <a:t>K</a:t>
            </a:r>
            <a:r>
              <a:rPr lang="ja-JP" altLang="en-US" sz="2400" dirty="0"/>
              <a:t>）や</a:t>
            </a:r>
            <a:r>
              <a:rPr lang="ja-JP" altLang="en-US" sz="2400" b="1" dirty="0"/>
              <a:t>メガ</a:t>
            </a:r>
            <a:r>
              <a:rPr lang="ja-JP" altLang="en-US" sz="2400" dirty="0"/>
              <a:t>（</a:t>
            </a:r>
            <a:r>
              <a:rPr lang="en-US" altLang="ja-JP" sz="2400" b="1" dirty="0"/>
              <a:t>M</a:t>
            </a:r>
            <a:r>
              <a:rPr lang="ja-JP" altLang="en-US" sz="2400" dirty="0"/>
              <a:t>）、</a:t>
            </a:r>
            <a:r>
              <a:rPr lang="ja-JP" altLang="en-US" sz="2400" b="1" dirty="0"/>
              <a:t>ギガ</a:t>
            </a:r>
            <a:r>
              <a:rPr lang="ja-JP" altLang="en-US" sz="2400" dirty="0"/>
              <a:t>（</a:t>
            </a:r>
            <a:r>
              <a:rPr lang="en-US" altLang="ja-JP" sz="2400" b="1" dirty="0"/>
              <a:t>G</a:t>
            </a:r>
            <a:r>
              <a:rPr lang="ja-JP" altLang="en-US" sz="2400" dirty="0"/>
              <a:t>）、</a:t>
            </a:r>
            <a:r>
              <a:rPr lang="ja-JP" altLang="en-US" sz="2400" b="1" dirty="0"/>
              <a:t>テラ</a:t>
            </a:r>
            <a:r>
              <a:rPr lang="ja-JP" altLang="en-US" sz="2400" dirty="0"/>
              <a:t>（</a:t>
            </a:r>
            <a:r>
              <a:rPr lang="en-US" altLang="ja-JP" sz="2400" b="1" dirty="0"/>
              <a:t>T</a:t>
            </a:r>
            <a:r>
              <a:rPr lang="ja-JP" altLang="en-US" sz="2400" dirty="0"/>
              <a:t>）などの接頭語を用いて表します</a:t>
            </a:r>
            <a:r>
              <a:rPr lang="en-US" altLang="ja-JP" sz="2400" dirty="0"/>
              <a:t> </a:t>
            </a:r>
            <a:r>
              <a:rPr lang="ja-JP" altLang="en-US" sz="2400" dirty="0"/>
              <a:t>。</a:t>
            </a:r>
            <a:endParaRPr lang="en-US" altLang="ja-JP" sz="24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36320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FECCA-A441-7871-3E34-F0797F514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DD093EC-2196-F215-F39F-F12C6A273473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17CFE2E-5ACD-0156-D3B4-CED47F7561B4}"/>
              </a:ext>
            </a:extLst>
          </p:cNvPr>
          <p:cNvSpPr txBox="1"/>
          <p:nvPr/>
        </p:nvSpPr>
        <p:spPr>
          <a:xfrm>
            <a:off x="1417003" y="843279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データ量の基本単位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53DFE79-B556-18F6-F27C-62FE28AC5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459" y="1465621"/>
            <a:ext cx="4441717" cy="430566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F8ED1DB-CE1D-9853-A6C6-DB604D98BD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2939"/>
          <a:stretch/>
        </p:blipFill>
        <p:spPr>
          <a:xfrm>
            <a:off x="3787455" y="1465621"/>
            <a:ext cx="4441717" cy="374856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6BFAFFE-AE5B-57C7-8D90-58B5953F4DF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4801"/>
          <a:stretch/>
        </p:blipFill>
        <p:spPr>
          <a:xfrm>
            <a:off x="3787454" y="1465621"/>
            <a:ext cx="4441717" cy="323782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FE8E9A3-7032-40C7-99BA-E2519614FE0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5322"/>
          <a:stretch/>
        </p:blipFill>
        <p:spPr>
          <a:xfrm>
            <a:off x="3787451" y="1461083"/>
            <a:ext cx="4441717" cy="278480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191C4CA-3642-F614-A5EA-85DBC0C375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6135"/>
          <a:stretch/>
        </p:blipFill>
        <p:spPr>
          <a:xfrm>
            <a:off x="3787443" y="1461083"/>
            <a:ext cx="4441717" cy="231925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DC8BF63-A6C0-F118-D208-F39DA890D53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58305"/>
          <a:stretch/>
        </p:blipFill>
        <p:spPr>
          <a:xfrm>
            <a:off x="3787435" y="1461083"/>
            <a:ext cx="4441717" cy="179524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5A26443-9F7B-55A6-2822-57D115F2639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68923"/>
          <a:stretch/>
        </p:blipFill>
        <p:spPr>
          <a:xfrm>
            <a:off x="3787427" y="1461083"/>
            <a:ext cx="4441717" cy="133804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DECFAA3-AD27-7D3D-A7EC-4C2534FF4E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78281"/>
          <a:stretch/>
        </p:blipFill>
        <p:spPr>
          <a:xfrm>
            <a:off x="3787427" y="1461083"/>
            <a:ext cx="4441717" cy="93512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F7DBD6D-F25E-E60C-1251-AB84A56986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90365"/>
          <a:stretch/>
        </p:blipFill>
        <p:spPr>
          <a:xfrm>
            <a:off x="3787427" y="1430205"/>
            <a:ext cx="4441717" cy="41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756F97-919D-8050-EEFA-AE798C0A0CFB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F66EB48-CC30-E5F0-6732-87577B7A4C0C}"/>
              </a:ext>
            </a:extLst>
          </p:cNvPr>
          <p:cNvSpPr txBox="1"/>
          <p:nvPr/>
        </p:nvSpPr>
        <p:spPr>
          <a:xfrm>
            <a:off x="1417003" y="84327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文字のデジタル化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185DBA-38C2-620B-FBA0-2EB509420F06}"/>
              </a:ext>
            </a:extLst>
          </p:cNvPr>
          <p:cNvSpPr txBox="1"/>
          <p:nvPr/>
        </p:nvSpPr>
        <p:spPr>
          <a:xfrm>
            <a:off x="1417003" y="1564640"/>
            <a:ext cx="8529637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コンピュータでは、文字や記号の一つひとつに</a:t>
            </a:r>
            <a:r>
              <a:rPr lang="ja-JP" altLang="en-US" sz="2400" b="1" dirty="0">
                <a:solidFill>
                  <a:srgbClr val="C11A20"/>
                </a:solidFill>
              </a:rPr>
              <a:t>文字コード</a:t>
            </a:r>
            <a:r>
              <a:rPr lang="ja-JP" altLang="en-US" sz="2400" dirty="0"/>
              <a:t>が割り当てられています。</a:t>
            </a:r>
            <a:endParaRPr lang="en-US" altLang="ja-JP" sz="2400" dirty="0"/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文字コードは</a:t>
            </a:r>
            <a:r>
              <a:rPr lang="en-US" altLang="ja-JP" sz="2400" dirty="0"/>
              <a:t>2 </a:t>
            </a:r>
            <a:r>
              <a:rPr lang="ja-JP" altLang="en-US" sz="2400" dirty="0"/>
              <a:t>進法や</a:t>
            </a:r>
            <a:r>
              <a:rPr lang="en-US" altLang="ja-JP" sz="2400" dirty="0"/>
              <a:t>16 </a:t>
            </a:r>
            <a:r>
              <a:rPr lang="ja-JP" altLang="en-US" sz="2400" dirty="0"/>
              <a:t>進法のデータとして処理され</a:t>
            </a:r>
            <a:r>
              <a:rPr lang="ja-JP" altLang="en-US" sz="2400" b="1" dirty="0"/>
              <a:t>フォント</a:t>
            </a:r>
            <a:r>
              <a:rPr lang="ja-JP" altLang="en-US" sz="2400" dirty="0"/>
              <a:t>を用いて実際の文字に直されて表示されます。</a:t>
            </a:r>
            <a:endParaRPr lang="en-US" altLang="ja-JP" sz="24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7349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81087-C11E-14FC-1541-A4B6FBAAC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8468F75-CDD0-715D-6362-16954D26A4ED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52918C5-DEA5-CCE2-826B-EE43C10C492A}"/>
              </a:ext>
            </a:extLst>
          </p:cNvPr>
          <p:cNvSpPr txBox="1"/>
          <p:nvPr/>
        </p:nvSpPr>
        <p:spPr>
          <a:xfrm>
            <a:off x="1417003" y="84327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文字のデジタル化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19B42A1-5F38-1ECA-4C15-7FA4B9CF1A8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5651" b="39684"/>
          <a:stretch/>
        </p:blipFill>
        <p:spPr>
          <a:xfrm>
            <a:off x="2326465" y="1304945"/>
            <a:ext cx="3587706" cy="284072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F672443-1D27-7AEE-BE76-A848E52EAD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7535" b="74296"/>
          <a:stretch/>
        </p:blipFill>
        <p:spPr>
          <a:xfrm>
            <a:off x="2326465" y="1304944"/>
            <a:ext cx="3435306" cy="121062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6722754-E45D-7D11-81C1-673C6D0DF3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3245"/>
          <a:stretch/>
        </p:blipFill>
        <p:spPr>
          <a:xfrm>
            <a:off x="5832439" y="1310731"/>
            <a:ext cx="4591363" cy="470977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722C8A8E-ED6E-8703-1B6C-1C3A2945699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7535" b="93670"/>
          <a:stretch/>
        </p:blipFill>
        <p:spPr>
          <a:xfrm>
            <a:off x="2329511" y="1304945"/>
            <a:ext cx="3435306" cy="29815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BCA09B7-FF59-185F-9715-E195DE5330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2404" r="57583"/>
          <a:stretch/>
        </p:blipFill>
        <p:spPr>
          <a:xfrm>
            <a:off x="2330323" y="4244052"/>
            <a:ext cx="3431448" cy="177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2E14C4-496E-A4E7-7447-BDA3CC2DA62C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D32415-F56A-1256-1566-A2EAC3F26584}"/>
              </a:ext>
            </a:extLst>
          </p:cNvPr>
          <p:cNvSpPr txBox="1"/>
          <p:nvPr/>
        </p:nvSpPr>
        <p:spPr>
          <a:xfrm>
            <a:off x="1417003" y="84327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文字のデジタル化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340128-2AA9-1BA2-C871-F38F7C62C9EE}"/>
              </a:ext>
            </a:extLst>
          </p:cNvPr>
          <p:cNvSpPr txBox="1"/>
          <p:nvPr/>
        </p:nvSpPr>
        <p:spPr>
          <a:xfrm>
            <a:off x="1417003" y="1564640"/>
            <a:ext cx="8529637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文字コードは種類が複数存在する。</a:t>
            </a:r>
            <a:endParaRPr lang="en-US" altLang="ja-JP" sz="2400" dirty="0"/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送信側と受信側で使う種類が異なると、文字が正しく再現されない</a:t>
            </a:r>
            <a:r>
              <a:rPr lang="ja-JP" altLang="en-US" sz="2400" b="1" dirty="0">
                <a:solidFill>
                  <a:srgbClr val="C11A20"/>
                </a:solidFill>
              </a:rPr>
              <a:t>文字化け</a:t>
            </a:r>
            <a:r>
              <a:rPr lang="ja-JP" altLang="en-US" sz="2400" dirty="0"/>
              <a:t>を起こすことがある。</a:t>
            </a:r>
            <a:endParaRPr lang="en-US" altLang="ja-JP" sz="2400" b="0" i="0" u="none" strike="noStrike" baseline="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DCAFB83-45F5-37EE-11BC-C2CA92A0C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020" y="3024664"/>
            <a:ext cx="7377602" cy="251592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1E1BDA-B61D-F0E1-5620-A154AA6DB40D}"/>
              </a:ext>
            </a:extLst>
          </p:cNvPr>
          <p:cNvSpPr/>
          <p:nvPr/>
        </p:nvSpPr>
        <p:spPr>
          <a:xfrm>
            <a:off x="4960306" y="3755813"/>
            <a:ext cx="4569773" cy="1784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30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890F840-6C65-FF85-5487-F15BE77E7B90}"/>
              </a:ext>
            </a:extLst>
          </p:cNvPr>
          <p:cNvSpPr txBox="1"/>
          <p:nvPr/>
        </p:nvSpPr>
        <p:spPr>
          <a:xfrm>
            <a:off x="924560" y="8432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38AEA2-3F8E-9AF5-3F3D-68893AEBF90A}"/>
              </a:ext>
            </a:extLst>
          </p:cNvPr>
          <p:cNvSpPr txBox="1"/>
          <p:nvPr/>
        </p:nvSpPr>
        <p:spPr>
          <a:xfrm>
            <a:off x="1417003" y="84327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C11A20"/>
                </a:solidFill>
              </a:rPr>
              <a:t>文字のデジタル化</a:t>
            </a:r>
            <a:endParaRPr kumimoji="1" lang="ja-JP" altLang="en-US" sz="2400" b="1" dirty="0">
              <a:solidFill>
                <a:srgbClr val="C11A2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1AA799F-F638-87ED-DB1D-8C5552F56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60" y="1304944"/>
            <a:ext cx="1950720" cy="50852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74729D-FB00-4CD8-3EE5-A0395F2C2368}"/>
              </a:ext>
            </a:extLst>
          </p:cNvPr>
          <p:cNvSpPr txBox="1"/>
          <p:nvPr/>
        </p:nvSpPr>
        <p:spPr>
          <a:xfrm>
            <a:off x="1170781" y="1744015"/>
            <a:ext cx="923305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altLang="ja-JP" sz="2800" b="1" dirty="0"/>
              <a:t>UTF-8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ja-JP" sz="2400" dirty="0"/>
              <a:t>Unicode </a:t>
            </a:r>
            <a:r>
              <a:rPr lang="ja-JP" altLang="en-US" sz="2400" dirty="0"/>
              <a:t>や</a:t>
            </a:r>
            <a:r>
              <a:rPr lang="en-US" altLang="ja-JP" sz="2400" dirty="0"/>
              <a:t>ASCII </a:t>
            </a:r>
            <a:r>
              <a:rPr lang="ja-JP" altLang="en-US" sz="2400" dirty="0"/>
              <a:t>コードなどと並代表的な文字コード。</a:t>
            </a:r>
            <a:endParaRPr lang="en-US" altLang="ja-JP" sz="2400" dirty="0"/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世界中に存在するさまざまな言語の文字を扱うことができ、世界的に普及している。</a:t>
            </a:r>
            <a:endParaRPr lang="en-US" altLang="ja-JP" sz="2400" dirty="0"/>
          </a:p>
          <a:p>
            <a:pPr lvl="1" indent="-457200">
              <a:spcAft>
                <a:spcPts val="1800"/>
              </a:spcAft>
            </a:pPr>
            <a:r>
              <a:rPr lang="ja-JP" altLang="en-US" sz="2800" b="1" dirty="0"/>
              <a:t>フォント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文書をほかの人に送ったり、共有したりする場合、同じ書体のデータが見る人のコンピュータにインストールされていなければ、別のフォントに置き換えられて表示されるため、注意が必要。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0660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1013</Words>
  <Application>Microsoft Office PowerPoint</Application>
  <PresentationFormat>ワイド画面</PresentationFormat>
  <Paragraphs>98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晋 廣川</dc:creator>
  <cp:lastModifiedBy>晋 廣川</cp:lastModifiedBy>
  <cp:revision>5</cp:revision>
  <dcterms:created xsi:type="dcterms:W3CDTF">2025-05-29T01:11:02Z</dcterms:created>
  <dcterms:modified xsi:type="dcterms:W3CDTF">2025-05-29T07:47:09Z</dcterms:modified>
</cp:coreProperties>
</file>